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  <p:sldMasterId id="2147483676" r:id="rId2"/>
    <p:sldMasterId id="2147483692" r:id="rId3"/>
    <p:sldMasterId id="2147483708" r:id="rId4"/>
  </p:sldMasterIdLst>
  <p:notesMasterIdLst>
    <p:notesMasterId r:id="rId18"/>
  </p:notesMasterIdLst>
  <p:handoutMasterIdLst>
    <p:handoutMasterId r:id="rId19"/>
  </p:handoutMasterIdLst>
  <p:sldIdLst>
    <p:sldId id="460" r:id="rId5"/>
    <p:sldId id="506" r:id="rId6"/>
    <p:sldId id="507" r:id="rId7"/>
    <p:sldId id="508" r:id="rId8"/>
    <p:sldId id="509" r:id="rId9"/>
    <p:sldId id="510" r:id="rId10"/>
    <p:sldId id="518" r:id="rId11"/>
    <p:sldId id="512" r:id="rId12"/>
    <p:sldId id="513" r:id="rId13"/>
    <p:sldId id="514" r:id="rId14"/>
    <p:sldId id="515" r:id="rId15"/>
    <p:sldId id="516" r:id="rId16"/>
    <p:sldId id="517" r:id="rId17"/>
  </p:sldIdLst>
  <p:sldSz cx="9144000" cy="6858000" type="screen4x3"/>
  <p:notesSz cx="6669088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3F2CC"/>
    <a:srgbClr val="FFCC00"/>
    <a:srgbClr val="FF99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73691" autoAdjust="0"/>
  </p:normalViewPr>
  <p:slideViewPr>
    <p:cSldViewPr>
      <p:cViewPr varScale="1">
        <p:scale>
          <a:sx n="89" d="100"/>
          <a:sy n="89" d="100"/>
        </p:scale>
        <p:origin x="237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244" y="-108"/>
      </p:cViewPr>
      <p:guideLst>
        <p:guide orient="horz" pos="3109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E251D-6F86-4FDC-A320-C4240A64F0FB}" type="datetimeFigureOut">
              <a:rPr lang="de-AT" smtClean="0"/>
              <a:t>30.05.2018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88925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8250" y="9377363"/>
            <a:ext cx="288925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48623-BA70-4E04-A3F2-161C0701168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132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DAE16-40F2-4878-8B99-4671C575C66E}" type="datetimeFigureOut">
              <a:rPr lang="de-AT" smtClean="0"/>
              <a:t>30.05.2018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66775" y="739775"/>
            <a:ext cx="4935538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689515"/>
            <a:ext cx="533527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BB43C-522F-46EC-9107-4162FAE7DF8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42832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BB43C-522F-46EC-9107-4162FAE7DF8F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20777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F075F-82A1-4E6A-ADEE-46AF2F76F7AA}" type="slidenum">
              <a:rPr lang="de-AT" smtClean="0">
                <a:solidFill>
                  <a:prstClr val="black"/>
                </a:solidFill>
              </a:rPr>
              <a:pPr/>
              <a:t>2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087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de-A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F075F-82A1-4E6A-ADEE-46AF2F76F7AA}" type="slidenum">
              <a:rPr lang="de-AT" smtClean="0">
                <a:solidFill>
                  <a:prstClr val="black"/>
                </a:solidFill>
              </a:rPr>
              <a:pPr/>
              <a:t>4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043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F075F-82A1-4E6A-ADEE-46AF2F76F7AA}" type="slidenum">
              <a:rPr lang="de-AT" smtClean="0">
                <a:solidFill>
                  <a:prstClr val="black"/>
                </a:solidFill>
              </a:rPr>
              <a:pPr/>
              <a:t>5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208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CC2FD-B32F-4992-A15B-F95E2E35C81B}" type="slidenum">
              <a:rPr lang="de-AT" smtClean="0">
                <a:solidFill>
                  <a:prstClr val="black"/>
                </a:solidFill>
              </a:rPr>
              <a:pPr/>
              <a:t>6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455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BB43C-522F-46EC-9107-4162FAE7DF8F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7169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AT" baseline="0" dirty="0" smtClean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F075F-82A1-4E6A-ADEE-46AF2F76F7AA}" type="slidenum">
              <a:rPr lang="de-AT" smtClean="0">
                <a:solidFill>
                  <a:prstClr val="black"/>
                </a:solidFill>
              </a:rPr>
              <a:pPr/>
              <a:t>8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288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7827" name="Notizenplatzhalter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/>
            <a:endParaRPr altLang="de-DE" dirty="0" smtClean="0">
              <a:latin typeface="Calibri" pitchFamily="34" charset="0"/>
            </a:endParaRPr>
          </a:p>
        </p:txBody>
      </p:sp>
      <p:sp>
        <p:nvSpPr>
          <p:cNvPr id="77828" name="Foliennummernplatzhalter 3"/>
          <p:cNvSpPr txBox="1">
            <a:spLocks noChangeArrowheads="1"/>
          </p:cNvSpPr>
          <p:nvPr/>
        </p:nvSpPr>
        <p:spPr bwMode="auto">
          <a:xfrm>
            <a:off x="3885275" y="8685256"/>
            <a:ext cx="2971092" cy="45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14" tIns="45007" rIns="90014" bIns="45007" anchor="b"/>
          <a:lstStyle>
            <a:lvl1pPr>
              <a:spcBef>
                <a:spcPts val="400"/>
              </a:spcBef>
              <a:defRPr sz="120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spcBef>
                <a:spcPts val="400"/>
              </a:spcBef>
              <a:defRPr sz="1200">
                <a:solidFill>
                  <a:srgbClr val="000000"/>
                </a:solidFill>
                <a:latin typeface="Calibri" pitchFamily="34" charset="0"/>
              </a:defRPr>
            </a:lvl2pPr>
            <a:lvl3pPr marL="1143000" indent="-228600">
              <a:spcBef>
                <a:spcPts val="400"/>
              </a:spcBef>
              <a:defRPr sz="1200">
                <a:solidFill>
                  <a:srgbClr val="000000"/>
                </a:solidFill>
                <a:latin typeface="Calibri" pitchFamily="34" charset="0"/>
              </a:defRPr>
            </a:lvl3pPr>
            <a:lvl4pPr marL="1600200" indent="-228600">
              <a:spcBef>
                <a:spcPts val="400"/>
              </a:spcBef>
              <a:defRPr sz="1200">
                <a:solidFill>
                  <a:srgbClr val="000000"/>
                </a:solidFill>
                <a:latin typeface="Calibri" pitchFamily="34" charset="0"/>
              </a:defRPr>
            </a:lvl4pPr>
            <a:lvl5pPr marL="2057400" indent="-228600">
              <a:spcBef>
                <a:spcPts val="400"/>
              </a:spcBef>
              <a:defRPr sz="1200">
                <a:solidFill>
                  <a:srgbClr val="00000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261B95FD-4764-4F0B-AFC3-984A2D13CE8B}" type="slidenum">
              <a:rPr lang="de-AT" altLang="de-DE">
                <a:latin typeface="Times New Roman" pitchFamily="18" charset="0"/>
                <a:cs typeface="Times New Roman" pitchFamily="18" charset="0"/>
              </a:rPr>
              <a:pPr algn="r">
                <a:spcBef>
                  <a:spcPct val="0"/>
                </a:spcBef>
              </a:pPr>
              <a:t>9</a:t>
            </a:fld>
            <a:endParaRPr lang="de-AT" altLang="de-DE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490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F075F-82A1-4E6A-ADEE-46AF2F76F7AA}" type="slidenum">
              <a:rPr lang="de-AT" smtClean="0">
                <a:solidFill>
                  <a:prstClr val="black"/>
                </a:solidFill>
              </a:rPr>
              <a:pPr/>
              <a:t>10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521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CC2FD-B32F-4992-A15B-F95E2E35C81B}" type="slidenum">
              <a:rPr lang="de-AT" smtClean="0">
                <a:solidFill>
                  <a:prstClr val="black"/>
                </a:solidFill>
              </a:rPr>
              <a:pPr/>
              <a:t>11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73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359999" y="4572000"/>
            <a:ext cx="7047315" cy="396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1" baseline="0">
                <a:solidFill>
                  <a:srgbClr val="00004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59999" y="4959170"/>
            <a:ext cx="7047315" cy="3421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0" i="0" baseline="0">
                <a:solidFill>
                  <a:srgbClr val="00004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57535" y="6303987"/>
            <a:ext cx="2016125" cy="216024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216000" indent="0" eaLnBrk="1" hangingPunct="1">
              <a:lnSpc>
                <a:spcPts val="1100"/>
              </a:lnSpc>
              <a:spcBef>
                <a:spcPts val="0"/>
              </a:spcBef>
              <a:buNone/>
              <a:defRPr lang="en-US" sz="700" b="1" kern="1200" dirty="0" smtClean="0">
                <a:solidFill>
                  <a:srgbClr val="7D7D7D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eaLnBrk="1" hangingPunct="1"/>
            <a:r>
              <a:rPr lang="de-DE" sz="700" b="1" dirty="0">
                <a:solidFill>
                  <a:srgbClr val="7D7D7D"/>
                </a:solidFill>
                <a:cs typeface="ＭＳ Ｐゴシック" charset="0"/>
              </a:rPr>
              <a:t>Titel Name</a:t>
            </a:r>
            <a:r>
              <a:rPr lang="de-DE" sz="700" dirty="0">
                <a:solidFill>
                  <a:srgbClr val="7D7D7D"/>
                </a:solidFill>
                <a:cs typeface="ＭＳ Ｐゴシック" charset="0"/>
              </a:rPr>
              <a:t>, Abteilung</a:t>
            </a:r>
          </a:p>
        </p:txBody>
      </p:sp>
      <p:pic>
        <p:nvPicPr>
          <p:cNvPr id="8" name="Picture 2" descr="C:\Users\NETLP4\Desktop\Bild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920" y="360365"/>
            <a:ext cx="4219597" cy="359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634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57535" y="6303987"/>
            <a:ext cx="2016125" cy="216024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216000" indent="0" eaLnBrk="1" hangingPunct="1">
              <a:lnSpc>
                <a:spcPts val="1100"/>
              </a:lnSpc>
              <a:spcBef>
                <a:spcPts val="0"/>
              </a:spcBef>
              <a:buNone/>
              <a:defRPr lang="en-US" sz="700" b="1" kern="1200" dirty="0" smtClean="0">
                <a:solidFill>
                  <a:srgbClr val="7D7D7D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eaLnBrk="1" hangingPunct="1"/>
            <a:r>
              <a:rPr lang="de-DE" sz="700" b="1" dirty="0">
                <a:solidFill>
                  <a:srgbClr val="7D7D7D"/>
                </a:solidFill>
                <a:cs typeface="ＭＳ Ｐゴシック" charset="0"/>
              </a:rPr>
              <a:t>Titel Name</a:t>
            </a:r>
            <a:r>
              <a:rPr lang="de-DE" sz="700" dirty="0">
                <a:solidFill>
                  <a:srgbClr val="7D7D7D"/>
                </a:solidFill>
                <a:cs typeface="ＭＳ Ｐゴシック" charset="0"/>
              </a:rPr>
              <a:t>, Abteilung</a:t>
            </a:r>
          </a:p>
        </p:txBody>
      </p:sp>
      <p:sp>
        <p:nvSpPr>
          <p:cNvPr id="6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971600" y="3429000"/>
            <a:ext cx="4500033" cy="396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rgbClr val="000046"/>
                </a:solidFill>
              </a:defRPr>
            </a:lvl1pPr>
          </a:lstStyle>
          <a:p>
            <a:r>
              <a:rPr lang="de-DE" dirty="0"/>
              <a:t>Titel der Trennseite, Arial </a:t>
            </a:r>
            <a:r>
              <a:rPr lang="de-DE" dirty="0" err="1"/>
              <a:t>bold</a:t>
            </a:r>
            <a:r>
              <a:rPr lang="de-DE" dirty="0"/>
              <a:t> 20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971600" y="3816170"/>
            <a:ext cx="4500033" cy="149416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>
                <a:solidFill>
                  <a:srgbClr val="000046"/>
                </a:solidFill>
              </a:defRPr>
            </a:lvl1pPr>
          </a:lstStyle>
          <a:p>
            <a:pPr marL="0" indent="0">
              <a:buNone/>
            </a:pPr>
            <a:r>
              <a:rPr lang="de-DE" dirty="0"/>
              <a:t>Subheadline Trennseite </a:t>
            </a:r>
            <a:r>
              <a:rPr lang="de-DE" dirty="0" err="1"/>
              <a:t>regular</a:t>
            </a:r>
            <a:r>
              <a:rPr lang="de-DE" dirty="0"/>
              <a:t> 20 </a:t>
            </a:r>
            <a:r>
              <a:rPr lang="de-DE" dirty="0" err="1"/>
              <a:t>pt</a:t>
            </a:r>
            <a:endParaRPr lang="de-DE" dirty="0"/>
          </a:p>
        </p:txBody>
      </p:sp>
      <p:pic>
        <p:nvPicPr>
          <p:cNvPr id="8" name="Picture 2" descr="C:\Users\NETLP4\Desktop\Bild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920" y="360365"/>
            <a:ext cx="4219597" cy="359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962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4000" y="2275200"/>
            <a:ext cx="7920000" cy="1143000"/>
          </a:xfrm>
        </p:spPr>
        <p:txBody>
          <a:bodyPr anchorCtr="0"/>
          <a:lstStyle>
            <a:lvl1pPr algn="l">
              <a:defRPr sz="3600" b="1" i="0" cap="all" baseline="0">
                <a:latin typeface="Arial Narrow" panose="020B0606020202030204" pitchFamily="34" charset="0"/>
              </a:defRPr>
            </a:lvl1pPr>
          </a:lstStyle>
          <a:p>
            <a:r>
              <a:rPr lang="en-US" dirty="0">
                <a:effectLst/>
              </a:rPr>
              <a:t>Add presentation title</a:t>
            </a:r>
            <a:endParaRPr lang="en-US" noProof="0" dirty="0"/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6237312"/>
            <a:ext cx="7920000" cy="216222"/>
          </a:xfr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US" noProof="0" dirty="0"/>
              <a:t>Click to add name and title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t>Centre for Environment and Sustainability, GMV</a:t>
            </a:r>
            <a:endParaRPr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66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7488237" cy="381635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t>Centre for Environment and Sustainability, GMV</a:t>
            </a:r>
            <a:endParaRPr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11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684000" y="2350800"/>
            <a:ext cx="7488000" cy="381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363" indent="-360363">
              <a:buFont typeface="+mj-lt"/>
              <a:buAutoNum type="arabicPeriod"/>
              <a:defRPr lang="sv-SE" dirty="0" smtClean="0"/>
            </a:lvl1pPr>
            <a:lvl2pPr marL="648000" indent="-288000">
              <a:buFont typeface="+mj-lt"/>
              <a:buAutoNum type="alphaLcPeriod"/>
              <a:defRPr baseline="0"/>
            </a:lvl2pPr>
            <a:lvl3pPr marL="936000" indent="-288000">
              <a:buFont typeface="+mj-lt"/>
              <a:buAutoNum type="romanLcPeriod"/>
              <a:defRPr/>
            </a:lvl3pPr>
            <a:lvl4pPr marL="1224000" indent="-288000">
              <a:buSzPct val="90000"/>
              <a:buFont typeface="Helvetica" panose="020B0604020202020204" pitchFamily="34" charset="0"/>
              <a:buChar char="»"/>
              <a:defRPr/>
            </a:lvl4pPr>
            <a:lvl5pPr marL="1566900" indent="-342900">
              <a:buSzPct val="80000"/>
              <a:buFont typeface="+mj-lt"/>
              <a:buAutoNum type="arabicPeriod"/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t>Centre for Environment and Sustainability, GMV</a:t>
            </a:r>
            <a:endParaRPr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81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3816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Platshållare för innehåll 3"/>
          <p:cNvSpPr>
            <a:spLocks noGrp="1"/>
          </p:cNvSpPr>
          <p:nvPr>
            <p:ph sz="quarter" idx="13" hasCustomPrompt="1"/>
          </p:nvPr>
        </p:nvSpPr>
        <p:spPr>
          <a:xfrm>
            <a:off x="4788448" y="2350800"/>
            <a:ext cx="3816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t>Centre for Environment and Sustainability, GMV</a:t>
            </a:r>
            <a:endParaRPr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86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5184000" cy="792163"/>
          </a:xfrm>
        </p:spPr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84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lvl="0"/>
            <a:r>
              <a:rPr lang="sv-SE" dirty="0"/>
              <a:t>Skriv in din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-5736"/>
            <a:ext cx="2992081" cy="68637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9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100000"/>
              </a:lnSpc>
              <a:defRPr lang="sv-SE" sz="110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Centre for Environment and Sustainability, GMV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9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2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3672000" cy="792163"/>
          </a:xfrm>
        </p:spPr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367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Click to add text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4571999" y="-5736"/>
            <a:ext cx="4572001" cy="68637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19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Centre for Environment and Sustainability, GMV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9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96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5112000" cy="792163"/>
          </a:xfrm>
        </p:spPr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8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1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Click to add text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4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49835" y="-5736"/>
            <a:ext cx="2992081" cy="33966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0" name="Platshållare för bild 7"/>
          <p:cNvSpPr>
            <a:spLocks noGrp="1"/>
          </p:cNvSpPr>
          <p:nvPr>
            <p:ph type="pic" sz="quarter" idx="20" hasCustomPrompt="1"/>
          </p:nvPr>
        </p:nvSpPr>
        <p:spPr>
          <a:xfrm>
            <a:off x="6149835" y="3477884"/>
            <a:ext cx="2992081" cy="33966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1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Centre for Environment and Sustainability, GMV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12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83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5112000" cy="792163"/>
          </a:xfrm>
        </p:spPr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9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1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Click to add text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0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6" name="Platshållare för bild 7"/>
          <p:cNvSpPr>
            <a:spLocks noGrp="1"/>
          </p:cNvSpPr>
          <p:nvPr>
            <p:ph type="pic" sz="quarter" idx="21" hasCustomPrompt="1"/>
          </p:nvPr>
        </p:nvSpPr>
        <p:spPr>
          <a:xfrm>
            <a:off x="6151919" y="4620825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7" name="Platshållare för bild 7"/>
          <p:cNvSpPr>
            <a:spLocks noGrp="1"/>
          </p:cNvSpPr>
          <p:nvPr>
            <p:ph type="pic" sz="quarter" idx="22" hasCustomPrompt="1"/>
          </p:nvPr>
        </p:nvSpPr>
        <p:spPr>
          <a:xfrm>
            <a:off x="6151919" y="2310412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3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Centre for Environment and Sustainability, GMV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23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-27384"/>
            <a:ext cx="9144000" cy="688538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18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Centre for Environment and Sustainability, GMV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7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30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97200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8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4682940" y="0"/>
            <a:ext cx="4461060" cy="33843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7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4682940" y="3473650"/>
            <a:ext cx="4461060" cy="33843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3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Centre for Environment and Sustainability, GMV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11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691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Pictur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-2" y="-1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8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5267407" y="0"/>
            <a:ext cx="3876594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7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0" y="4628225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8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0" y="2314112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4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Centre for Environment and Sustainability, GMV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5"/>
          </p:nvPr>
        </p:nvSpPr>
        <p:spPr/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891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Pictur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9144000" cy="316088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2" name="Platshållare för bild 2"/>
          <p:cNvSpPr>
            <a:spLocks noGrp="1"/>
          </p:cNvSpPr>
          <p:nvPr>
            <p:ph type="pic" idx="14" hasCustomPrompt="1"/>
          </p:nvPr>
        </p:nvSpPr>
        <p:spPr>
          <a:xfrm>
            <a:off x="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0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615600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1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307800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4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Centre for Environment and Sustainability, GMV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13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765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341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047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>
                <a:solidFill>
                  <a:schemeClr val="bg1"/>
                </a:solidFill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4" name="Rubrik 4"/>
          <p:cNvSpPr>
            <a:spLocks noGrp="1"/>
          </p:cNvSpPr>
          <p:nvPr>
            <p:ph type="title" hasCustomPrompt="1"/>
          </p:nvPr>
        </p:nvSpPr>
        <p:spPr>
          <a:xfrm>
            <a:off x="540000" y="2422800"/>
            <a:ext cx="8064000" cy="792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sv-SE" sz="3600" i="0" cap="all" baseline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10019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4000" y="2275200"/>
            <a:ext cx="7920000" cy="1143000"/>
          </a:xfrm>
        </p:spPr>
        <p:txBody>
          <a:bodyPr anchorCtr="0"/>
          <a:lstStyle>
            <a:lvl1pPr algn="l">
              <a:defRPr sz="3600" b="1" i="0" cap="all" baseline="0">
                <a:latin typeface="Arial Narrow" panose="020B0606020202030204" pitchFamily="34" charset="0"/>
              </a:defRPr>
            </a:lvl1pPr>
          </a:lstStyle>
          <a:p>
            <a:r>
              <a:rPr lang="en-US" dirty="0">
                <a:effectLst/>
              </a:rPr>
              <a:t>Add presentation title</a:t>
            </a:r>
            <a:endParaRPr lang="en-US" noProof="0" dirty="0"/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6237312"/>
            <a:ext cx="7920000" cy="216222"/>
          </a:xfr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US" noProof="0" dirty="0"/>
              <a:t>Click to add name and title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t>ORGANIZATION NAME (CHANGE HEADER USE THE INSERT TAB-HEADER/FOOTER)</a:t>
            </a:r>
            <a:endParaRPr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5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7488237" cy="381635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t>ORGANIZATION NAME (CHANGE HEADER USE THE INSERT TAB-HEADER/FOOTER)</a:t>
            </a:r>
            <a:endParaRPr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63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684000" y="2350800"/>
            <a:ext cx="7488000" cy="381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363" indent="-360363">
              <a:buFont typeface="+mj-lt"/>
              <a:buAutoNum type="arabicPeriod"/>
              <a:defRPr lang="sv-SE" dirty="0" smtClean="0"/>
            </a:lvl1pPr>
            <a:lvl2pPr marL="648000" indent="-288000">
              <a:buFont typeface="+mj-lt"/>
              <a:buAutoNum type="alphaLcPeriod"/>
              <a:defRPr baseline="0"/>
            </a:lvl2pPr>
            <a:lvl3pPr marL="936000" indent="-288000">
              <a:buFont typeface="+mj-lt"/>
              <a:buAutoNum type="romanLcPeriod"/>
              <a:defRPr/>
            </a:lvl3pPr>
            <a:lvl4pPr marL="1224000" indent="-288000">
              <a:buSzPct val="90000"/>
              <a:buFont typeface="Helvetica" panose="020B0604020202020204" pitchFamily="34" charset="0"/>
              <a:buChar char="»"/>
              <a:defRPr/>
            </a:lvl4pPr>
            <a:lvl5pPr marL="1566900" indent="-342900">
              <a:buSzPct val="80000"/>
              <a:buFont typeface="+mj-lt"/>
              <a:buAutoNum type="arabicPeriod"/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t>ORGANIZATION NAME (CHANGE HEADER USE THE INSERT TAB-HEADER/FOOTER)</a:t>
            </a:r>
            <a:endParaRPr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58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3816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Platshållare för innehåll 3"/>
          <p:cNvSpPr>
            <a:spLocks noGrp="1"/>
          </p:cNvSpPr>
          <p:nvPr>
            <p:ph sz="quarter" idx="13" hasCustomPrompt="1"/>
          </p:nvPr>
        </p:nvSpPr>
        <p:spPr>
          <a:xfrm>
            <a:off x="4788448" y="2350800"/>
            <a:ext cx="3816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t>ORGANIZATION NAME (CHANGE HEADER USE THE INSERT TAB-HEADER/FOOTER)</a:t>
            </a:r>
            <a:endParaRPr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81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5184000" cy="792163"/>
          </a:xfrm>
        </p:spPr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84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lvl="0"/>
            <a:r>
              <a:rPr lang="sv-SE" dirty="0"/>
              <a:t>Skriv in din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-5736"/>
            <a:ext cx="2992081" cy="68637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9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100000"/>
              </a:lnSpc>
              <a:defRPr lang="sv-SE" sz="110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ORGANIZATION NAME (CHANGE HEADER USE THE INSERT TAB-HEADER/FOOTER)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9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64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3672000" cy="792163"/>
          </a:xfrm>
        </p:spPr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367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Click to add text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4571999" y="-5736"/>
            <a:ext cx="4572001" cy="68637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19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ORGANIZATION NAME (CHANGE HEADER USE THE INSERT TAB-HEADER/FOOTER)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9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01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5112000" cy="792163"/>
          </a:xfrm>
        </p:spPr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8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1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Click to add text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4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49835" y="-5736"/>
            <a:ext cx="2992081" cy="33966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0" name="Platshållare för bild 7"/>
          <p:cNvSpPr>
            <a:spLocks noGrp="1"/>
          </p:cNvSpPr>
          <p:nvPr>
            <p:ph type="pic" sz="quarter" idx="20" hasCustomPrompt="1"/>
          </p:nvPr>
        </p:nvSpPr>
        <p:spPr>
          <a:xfrm>
            <a:off x="6149835" y="3477884"/>
            <a:ext cx="2992081" cy="33966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1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ORGANIZATION NAME (CHANGE HEADER USE THE INSERT TAB-HEADER/FOOTER)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12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0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5112000" cy="792163"/>
          </a:xfrm>
        </p:spPr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9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1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Click to add text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0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6" name="Platshållare för bild 7"/>
          <p:cNvSpPr>
            <a:spLocks noGrp="1"/>
          </p:cNvSpPr>
          <p:nvPr>
            <p:ph type="pic" sz="quarter" idx="21" hasCustomPrompt="1"/>
          </p:nvPr>
        </p:nvSpPr>
        <p:spPr>
          <a:xfrm>
            <a:off x="6151919" y="4620825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7" name="Platshållare för bild 7"/>
          <p:cNvSpPr>
            <a:spLocks noGrp="1"/>
          </p:cNvSpPr>
          <p:nvPr>
            <p:ph type="pic" sz="quarter" idx="22" hasCustomPrompt="1"/>
          </p:nvPr>
        </p:nvSpPr>
        <p:spPr>
          <a:xfrm>
            <a:off x="6151919" y="2310412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3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ORGANIZATION NAME (CHANGE HEADER USE THE INSERT TAB-HEADER/FOOTER)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52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-27384"/>
            <a:ext cx="9144000" cy="688538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18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ORGANIZATION NAME (CHANGE HEADER USE THE INSERT TAB-HEADER/FOOTER)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7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97200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8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4682940" y="0"/>
            <a:ext cx="4461060" cy="33843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7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4682940" y="3473650"/>
            <a:ext cx="4461060" cy="33843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3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ORGANIZATION NAME (CHANGE HEADER USE THE INSERT TAB-HEADER/FOOTER)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11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091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Pictur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-2" y="-1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8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5267407" y="0"/>
            <a:ext cx="3876594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7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0" y="4628225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8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0" y="2314112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4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ORGANIZATION NAME (CHANGE HEADER USE THE INSERT TAB-HEADER/FOOTER)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5"/>
          </p:nvPr>
        </p:nvSpPr>
        <p:spPr/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07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Pictur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9144000" cy="316088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2" name="Platshållare för bild 2"/>
          <p:cNvSpPr>
            <a:spLocks noGrp="1"/>
          </p:cNvSpPr>
          <p:nvPr>
            <p:ph type="pic" idx="14" hasCustomPrompt="1"/>
          </p:nvPr>
        </p:nvSpPr>
        <p:spPr>
          <a:xfrm>
            <a:off x="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0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615600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1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307800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4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>
                <a:solidFill>
                  <a:prstClr val="white"/>
                </a:solidFill>
              </a:rPr>
              <a:t>ORGANIZATION NAME (CHANGE HEADER USE THE INSERT TAB-HEADER/FOOTER)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>
                <a:solidFill>
                  <a:prstClr val="white"/>
                </a:solidFill>
              </a:rPr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13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29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152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995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>
                <a:solidFill>
                  <a:schemeClr val="bg1"/>
                </a:solidFill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4" name="Rubrik 4"/>
          <p:cNvSpPr>
            <a:spLocks noGrp="1"/>
          </p:cNvSpPr>
          <p:nvPr>
            <p:ph type="title" hasCustomPrompt="1"/>
          </p:nvPr>
        </p:nvSpPr>
        <p:spPr>
          <a:xfrm>
            <a:off x="540000" y="2422800"/>
            <a:ext cx="8064000" cy="792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sv-SE" sz="3600" i="0" cap="all" baseline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12393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606678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317000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006155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0825" y="1600200"/>
            <a:ext cx="4135438" cy="4781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38663" y="1600200"/>
            <a:ext cx="4137025" cy="4781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11899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057425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21338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58277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52149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AT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950875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46023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70663" y="0"/>
            <a:ext cx="2105025" cy="638175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0825" y="0"/>
            <a:ext cx="6167438" cy="638175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2937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7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 userDrawn="1"/>
        </p:nvSpPr>
        <p:spPr>
          <a:xfrm>
            <a:off x="357535" y="6303987"/>
            <a:ext cx="2016125" cy="216024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l" rtl="0" eaLnBrk="1" fontAlgn="base" hangingPunct="1">
              <a:lnSpc>
                <a:spcPts val="24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lang="en-US" sz="700" b="1" kern="1200" dirty="0" smtClean="0">
                <a:solidFill>
                  <a:srgbClr val="7D7D7D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0850" indent="-177800" algn="l" rtl="0" eaLnBrk="1" fontAlgn="base" hangingPunct="1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-284163" algn="l" rtl="0" eaLnBrk="1" fontAlgn="base" hangingPunct="1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-563563" algn="l" rtl="0" eaLnBrk="1" fontAlgn="base" hangingPunct="1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-842963" algn="l" rtl="0" eaLnBrk="1" fontAlgn="base" hangingPunct="1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100"/>
              </a:lnSpc>
            </a:pPr>
            <a:fld id="{61CCC15F-FBB9-4748-B16C-AAF1F4E8626D}" type="slidenum">
              <a:rPr lang="de-DE"/>
              <a:pPr>
                <a:lnSpc>
                  <a:spcPts val="1100"/>
                </a:lnSpc>
              </a:pPr>
              <a:t>‹#›</a:t>
            </a:fld>
            <a:endParaRPr lang="de-DE"/>
          </a:p>
        </p:txBody>
      </p:sp>
      <p:pic>
        <p:nvPicPr>
          <p:cNvPr id="7" name="Picture 2" descr="Y:\CD Manual\WSTW_dicke_Lin_farbecht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105" y="6252948"/>
            <a:ext cx="1137708" cy="29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59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hf hdr="0" dt="0"/>
  <p:txStyles>
    <p:titleStyle>
      <a:lvl1pPr algn="l" rtl="0" eaLnBrk="1" fontAlgn="base" hangingPunct="1">
        <a:lnSpc>
          <a:spcPts val="2875"/>
        </a:lnSpc>
        <a:spcBef>
          <a:spcPct val="0"/>
        </a:spcBef>
        <a:spcAft>
          <a:spcPct val="0"/>
        </a:spcAft>
        <a:defRPr sz="2400" b="1" kern="1200">
          <a:solidFill>
            <a:srgbClr val="0000A0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algn="l" rtl="0" eaLnBrk="1" fontAlgn="base" hangingPunct="1">
        <a:lnSpc>
          <a:spcPts val="2875"/>
        </a:lnSpc>
        <a:spcBef>
          <a:spcPct val="0"/>
        </a:spcBef>
        <a:spcAft>
          <a:spcPct val="0"/>
        </a:spcAft>
        <a:defRPr sz="2400" b="1">
          <a:solidFill>
            <a:srgbClr val="0000A0"/>
          </a:solidFill>
          <a:latin typeface="Arial" charset="0"/>
          <a:ea typeface="ＭＳ Ｐゴシック" charset="0"/>
          <a:cs typeface="Arial" charset="0"/>
        </a:defRPr>
      </a:lvl2pPr>
      <a:lvl3pPr algn="l" rtl="0" eaLnBrk="1" fontAlgn="base" hangingPunct="1">
        <a:lnSpc>
          <a:spcPts val="2875"/>
        </a:lnSpc>
        <a:spcBef>
          <a:spcPct val="0"/>
        </a:spcBef>
        <a:spcAft>
          <a:spcPct val="0"/>
        </a:spcAft>
        <a:defRPr sz="2400" b="1">
          <a:solidFill>
            <a:srgbClr val="0000A0"/>
          </a:solidFill>
          <a:latin typeface="Arial" charset="0"/>
          <a:ea typeface="ＭＳ Ｐゴシック" charset="0"/>
          <a:cs typeface="Arial" charset="0"/>
        </a:defRPr>
      </a:lvl3pPr>
      <a:lvl4pPr algn="l" rtl="0" eaLnBrk="1" fontAlgn="base" hangingPunct="1">
        <a:lnSpc>
          <a:spcPts val="2875"/>
        </a:lnSpc>
        <a:spcBef>
          <a:spcPct val="0"/>
        </a:spcBef>
        <a:spcAft>
          <a:spcPct val="0"/>
        </a:spcAft>
        <a:defRPr sz="2400" b="1">
          <a:solidFill>
            <a:srgbClr val="0000A0"/>
          </a:solidFill>
          <a:latin typeface="Arial" charset="0"/>
          <a:ea typeface="ＭＳ Ｐゴシック" charset="0"/>
          <a:cs typeface="Arial" charset="0"/>
        </a:defRPr>
      </a:lvl4pPr>
      <a:lvl5pPr algn="l" rtl="0" eaLnBrk="1" fontAlgn="base" hangingPunct="1">
        <a:lnSpc>
          <a:spcPts val="2875"/>
        </a:lnSpc>
        <a:spcBef>
          <a:spcPct val="0"/>
        </a:spcBef>
        <a:spcAft>
          <a:spcPct val="0"/>
        </a:spcAft>
        <a:defRPr sz="2400" b="1">
          <a:solidFill>
            <a:srgbClr val="0000A0"/>
          </a:solidFill>
          <a:latin typeface="Arial" charset="0"/>
          <a:ea typeface="ＭＳ Ｐゴシック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73050" indent="-2730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450850" indent="-17780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buFont typeface="Arial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914400" indent="-284163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371600" indent="-563563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828800" indent="-842963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684000" y="1411200"/>
            <a:ext cx="7920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4"/>
          </p:nvPr>
        </p:nvSpPr>
        <p:spPr>
          <a:xfrm>
            <a:off x="8027750" y="6407151"/>
            <a:ext cx="576698" cy="2413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9426A61E-93B8-384D-8975-0A89DB09A550}" type="slidenum">
              <a:rPr lang="sv-SE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684000" y="2350800"/>
            <a:ext cx="7488000" cy="388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16000" lvl="0" indent="-216000"/>
            <a:r>
              <a:rPr lang="sv-SE" noProof="0"/>
              <a:t>Klicka här för att ändra format på bakgrundstexten</a:t>
            </a:r>
          </a:p>
          <a:p>
            <a:pPr marL="216000" lvl="1" indent="-216000"/>
            <a:r>
              <a:rPr lang="sv-SE" noProof="0"/>
              <a:t>Nivå två</a:t>
            </a:r>
          </a:p>
          <a:p>
            <a:pPr marL="216000" lvl="2" indent="-216000"/>
            <a:r>
              <a:rPr lang="sv-SE" noProof="0"/>
              <a:t>Nivå tre</a:t>
            </a:r>
          </a:p>
          <a:p>
            <a:pPr marL="216000" lvl="3" indent="-216000"/>
            <a:r>
              <a:rPr lang="sv-SE" noProof="0"/>
              <a:t>Nivå fyra</a:t>
            </a:r>
          </a:p>
          <a:p>
            <a:pPr marL="216000" lvl="4" indent="-216000"/>
            <a:r>
              <a:rPr lang="sv-SE" noProof="0"/>
              <a:t>Nivå fem</a:t>
            </a:r>
            <a:endParaRPr lang="en-US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3"/>
          </p:nvPr>
        </p:nvSpPr>
        <p:spPr>
          <a:xfrm>
            <a:off x="6372000" y="222935"/>
            <a:ext cx="2520000" cy="4608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lang="sv-SE" sz="1100" b="1" i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ＭＳ Ｐゴシック" pitchFamily="-65" charset="-128"/>
              </a:defRPr>
            </a:lvl1pPr>
          </a:lstStyle>
          <a:p>
            <a:pPr algn="r" defTabSz="457200" eaLnBrk="0" fontAlgn="base" hangingPunct="0">
              <a:spcAft>
                <a:spcPct val="0"/>
              </a:spcAft>
              <a:buFont typeface="Arial" charset="0"/>
              <a:buNone/>
            </a:pPr>
            <a:r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t>Centre for Environment and Sustainability, GMV</a:t>
            </a:r>
            <a:endParaRPr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58" y="-5159"/>
            <a:ext cx="922192" cy="9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989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sldNum="0" hdr="0" dt="0"/>
  <p:txStyles>
    <p:titleStyle>
      <a:lvl1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 i="0" kern="1200">
          <a:solidFill>
            <a:schemeClr val="tx1"/>
          </a:solidFill>
          <a:latin typeface="Arial Narrow"/>
          <a:ea typeface="ＭＳ Ｐゴシック" pitchFamily="-65" charset="-128"/>
          <a:cs typeface="ＭＳ Ｐゴシック" charset="0"/>
        </a:defRPr>
      </a:lvl1pPr>
      <a:lvl2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2pPr>
      <a:lvl3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3pPr>
      <a:lvl4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4pPr>
      <a:lvl5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9pPr>
    </p:titleStyle>
    <p:bodyStyle>
      <a:lvl1pPr marL="180000" indent="-180000" algn="l" defTabSz="457200" rtl="0" eaLnBrk="1" fontAlgn="base" hangingPunct="1">
        <a:lnSpc>
          <a:spcPct val="110000"/>
        </a:lnSpc>
        <a:spcBef>
          <a:spcPts val="800"/>
        </a:spcBef>
        <a:spcAft>
          <a:spcPct val="0"/>
        </a:spcAft>
        <a:buFont typeface="Arial" charset="0"/>
        <a:buChar char="•"/>
        <a:defRPr lang="en-US" sz="2000" kern="1200" noProof="0" dirty="0" smtClean="0">
          <a:solidFill>
            <a:srgbClr val="262626"/>
          </a:solidFill>
          <a:latin typeface="Arial"/>
          <a:ea typeface="ＭＳ Ｐゴシック" pitchFamily="-65" charset="-128"/>
          <a:cs typeface="ＭＳ Ｐゴシック" charset="0"/>
        </a:defRPr>
      </a:lvl1pPr>
      <a:lvl2pPr marL="501750" indent="-285750" algn="l" defTabSz="457200" rtl="0" eaLnBrk="1" fontAlgn="base" hangingPunct="1">
        <a:lnSpc>
          <a:spcPct val="110000"/>
        </a:lnSpc>
        <a:spcBef>
          <a:spcPts val="200"/>
        </a:spcBef>
        <a:spcAft>
          <a:spcPct val="0"/>
        </a:spcAft>
        <a:buFont typeface="Arial" panose="020B0604020202020204" pitchFamily="34" charset="0"/>
        <a:buChar char="–"/>
        <a:defRPr lang="en-US" sz="1700" kern="1200" baseline="0" noProof="0" dirty="0" smtClean="0">
          <a:solidFill>
            <a:srgbClr val="262626"/>
          </a:solidFill>
          <a:latin typeface="Arial"/>
          <a:ea typeface="ＭＳ Ｐゴシック" pitchFamily="-65" charset="-128"/>
          <a:cs typeface="Arial"/>
        </a:defRPr>
      </a:lvl2pPr>
      <a:lvl3pPr marL="717750" indent="-285750" algn="l" defTabSz="457200" rtl="0" eaLnBrk="1" fontAlgn="base" hangingPunct="1">
        <a:spcBef>
          <a:spcPts val="0"/>
        </a:spcBef>
        <a:spcAft>
          <a:spcPct val="0"/>
        </a:spcAft>
        <a:buFont typeface="Wingdings" panose="05000000000000000000" pitchFamily="2" charset="2"/>
        <a:buChar char="§"/>
        <a:defRPr lang="en-US" sz="1700" kern="1200" noProof="0" dirty="0" smtClean="0">
          <a:solidFill>
            <a:schemeClr val="tx1">
              <a:lumMod val="85000"/>
              <a:lumOff val="15000"/>
            </a:schemeClr>
          </a:solidFill>
          <a:latin typeface="Helvetica"/>
          <a:ea typeface="ＭＳ Ｐゴシック" charset="0"/>
          <a:cs typeface="Helvetica"/>
        </a:defRPr>
      </a:lvl3pPr>
      <a:lvl4pPr marL="933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•"/>
        <a:defRPr lang="en-US" sz="1700" kern="1200" baseline="0" noProof="0" dirty="0" smtClean="0">
          <a:solidFill>
            <a:schemeClr val="tx1">
              <a:lumMod val="85000"/>
              <a:lumOff val="15000"/>
            </a:schemeClr>
          </a:solidFill>
          <a:latin typeface="Helvetica"/>
          <a:ea typeface="Helvetica" charset="0"/>
          <a:cs typeface="Helvetica"/>
        </a:defRPr>
      </a:lvl4pPr>
      <a:lvl5pPr marL="1149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–"/>
        <a:defRPr lang="en-US" sz="1700" kern="1200" noProof="0" dirty="0" smtClean="0">
          <a:solidFill>
            <a:schemeClr val="tx1">
              <a:lumMod val="85000"/>
              <a:lumOff val="15000"/>
            </a:schemeClr>
          </a:solidFill>
          <a:latin typeface="Helvetica"/>
          <a:ea typeface="Helvetica" charset="0"/>
          <a:cs typeface="Helvetica"/>
        </a:defRPr>
      </a:lvl5pPr>
      <a:lvl6pPr marL="1616075" indent="-215900" algn="l" defTabSz="457200" rtl="0" eaLnBrk="1" latinLnBrk="0" hangingPunct="1">
        <a:spcBef>
          <a:spcPts val="0"/>
        </a:spcBef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" pos="2880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41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684000" y="1411200"/>
            <a:ext cx="7920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4"/>
          </p:nvPr>
        </p:nvSpPr>
        <p:spPr>
          <a:xfrm>
            <a:off x="8027750" y="6407151"/>
            <a:ext cx="576698" cy="2413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9426A61E-93B8-384D-8975-0A89DB09A550}" type="slidenum">
              <a:rPr lang="sv-SE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684000" y="2350800"/>
            <a:ext cx="7488000" cy="388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16000" lvl="0" indent="-216000"/>
            <a:r>
              <a:rPr lang="sv-SE" noProof="0"/>
              <a:t>Klicka här för att ändra format på bakgrundstexten</a:t>
            </a:r>
          </a:p>
          <a:p>
            <a:pPr marL="216000" lvl="1" indent="-216000"/>
            <a:r>
              <a:rPr lang="sv-SE" noProof="0"/>
              <a:t>Nivå två</a:t>
            </a:r>
          </a:p>
          <a:p>
            <a:pPr marL="216000" lvl="2" indent="-216000"/>
            <a:r>
              <a:rPr lang="sv-SE" noProof="0"/>
              <a:t>Nivå tre</a:t>
            </a:r>
          </a:p>
          <a:p>
            <a:pPr marL="216000" lvl="3" indent="-216000"/>
            <a:r>
              <a:rPr lang="sv-SE" noProof="0"/>
              <a:t>Nivå fyra</a:t>
            </a:r>
          </a:p>
          <a:p>
            <a:pPr marL="216000" lvl="4" indent="-216000"/>
            <a:r>
              <a:rPr lang="sv-SE" noProof="0"/>
              <a:t>Nivå fem</a:t>
            </a:r>
            <a:endParaRPr lang="en-US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3"/>
          </p:nvPr>
        </p:nvSpPr>
        <p:spPr>
          <a:xfrm>
            <a:off x="6372000" y="222935"/>
            <a:ext cx="2520000" cy="4608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lang="sv-SE" sz="1100" b="1" i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ＭＳ Ｐゴシック" pitchFamily="-65" charset="-128"/>
              </a:defRPr>
            </a:lvl1pPr>
          </a:lstStyle>
          <a:p>
            <a:pPr algn="r" defTabSz="457200" eaLnBrk="0" fontAlgn="base" hangingPunct="0">
              <a:spcAft>
                <a:spcPct val="0"/>
              </a:spcAft>
              <a:buFont typeface="Arial" charset="0"/>
              <a:buNone/>
            </a:pPr>
            <a:r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t>ORGANIZATION NAME (CHANGE HEADER USE THE INSERT TAB-HEADER/FOOTER)</a:t>
            </a:r>
            <a:endParaRPr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58" y="-5159"/>
            <a:ext cx="922192" cy="9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9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sldNum="0" hdr="0" dt="0"/>
  <p:txStyles>
    <p:titleStyle>
      <a:lvl1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 i="0" kern="1200">
          <a:solidFill>
            <a:schemeClr val="tx1"/>
          </a:solidFill>
          <a:latin typeface="Arial Narrow"/>
          <a:ea typeface="ＭＳ Ｐゴシック" pitchFamily="-65" charset="-128"/>
          <a:cs typeface="ＭＳ Ｐゴシック" charset="0"/>
        </a:defRPr>
      </a:lvl1pPr>
      <a:lvl2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2pPr>
      <a:lvl3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3pPr>
      <a:lvl4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4pPr>
      <a:lvl5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9pPr>
    </p:titleStyle>
    <p:bodyStyle>
      <a:lvl1pPr marL="180000" indent="-180000" algn="l" defTabSz="457200" rtl="0" eaLnBrk="1" fontAlgn="base" hangingPunct="1">
        <a:lnSpc>
          <a:spcPct val="110000"/>
        </a:lnSpc>
        <a:spcBef>
          <a:spcPts val="800"/>
        </a:spcBef>
        <a:spcAft>
          <a:spcPct val="0"/>
        </a:spcAft>
        <a:buFont typeface="Arial" charset="0"/>
        <a:buChar char="•"/>
        <a:defRPr lang="en-US" sz="2000" kern="1200" noProof="0" dirty="0" smtClean="0">
          <a:solidFill>
            <a:srgbClr val="262626"/>
          </a:solidFill>
          <a:latin typeface="Arial"/>
          <a:ea typeface="ＭＳ Ｐゴシック" pitchFamily="-65" charset="-128"/>
          <a:cs typeface="ＭＳ Ｐゴシック" charset="0"/>
        </a:defRPr>
      </a:lvl1pPr>
      <a:lvl2pPr marL="501750" indent="-285750" algn="l" defTabSz="457200" rtl="0" eaLnBrk="1" fontAlgn="base" hangingPunct="1">
        <a:lnSpc>
          <a:spcPct val="110000"/>
        </a:lnSpc>
        <a:spcBef>
          <a:spcPts val="200"/>
        </a:spcBef>
        <a:spcAft>
          <a:spcPct val="0"/>
        </a:spcAft>
        <a:buFont typeface="Arial" panose="020B0604020202020204" pitchFamily="34" charset="0"/>
        <a:buChar char="–"/>
        <a:defRPr lang="en-US" sz="1700" kern="1200" baseline="0" noProof="0" dirty="0" smtClean="0">
          <a:solidFill>
            <a:srgbClr val="262626"/>
          </a:solidFill>
          <a:latin typeface="Arial"/>
          <a:ea typeface="ＭＳ Ｐゴシック" pitchFamily="-65" charset="-128"/>
          <a:cs typeface="Arial"/>
        </a:defRPr>
      </a:lvl2pPr>
      <a:lvl3pPr marL="717750" indent="-285750" algn="l" defTabSz="457200" rtl="0" eaLnBrk="1" fontAlgn="base" hangingPunct="1">
        <a:spcBef>
          <a:spcPts val="0"/>
        </a:spcBef>
        <a:spcAft>
          <a:spcPct val="0"/>
        </a:spcAft>
        <a:buFont typeface="Wingdings" panose="05000000000000000000" pitchFamily="2" charset="2"/>
        <a:buChar char="§"/>
        <a:defRPr lang="en-US" sz="1700" kern="1200" noProof="0" dirty="0" smtClean="0">
          <a:solidFill>
            <a:schemeClr val="tx1">
              <a:lumMod val="85000"/>
              <a:lumOff val="15000"/>
            </a:schemeClr>
          </a:solidFill>
          <a:latin typeface="Helvetica"/>
          <a:ea typeface="ＭＳ Ｐゴシック" charset="0"/>
          <a:cs typeface="Helvetica"/>
        </a:defRPr>
      </a:lvl3pPr>
      <a:lvl4pPr marL="933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•"/>
        <a:defRPr lang="en-US" sz="1700" kern="1200" baseline="0" noProof="0" dirty="0" smtClean="0">
          <a:solidFill>
            <a:schemeClr val="tx1">
              <a:lumMod val="85000"/>
              <a:lumOff val="15000"/>
            </a:schemeClr>
          </a:solidFill>
          <a:latin typeface="Helvetica"/>
          <a:ea typeface="Helvetica" charset="0"/>
          <a:cs typeface="Helvetica"/>
        </a:defRPr>
      </a:lvl4pPr>
      <a:lvl5pPr marL="1149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–"/>
        <a:defRPr lang="en-US" sz="1700" kern="1200" noProof="0" dirty="0" smtClean="0">
          <a:solidFill>
            <a:schemeClr val="tx1">
              <a:lumMod val="85000"/>
              <a:lumOff val="15000"/>
            </a:schemeClr>
          </a:solidFill>
          <a:latin typeface="Helvetica"/>
          <a:ea typeface="Helvetica" charset="0"/>
          <a:cs typeface="Helvetica"/>
        </a:defRPr>
      </a:lvl5pPr>
      <a:lvl6pPr marL="1616075" indent="-215900" algn="l" defTabSz="457200" rtl="0" eaLnBrk="1" latinLnBrk="0" hangingPunct="1">
        <a:spcBef>
          <a:spcPts val="0"/>
        </a:spcBef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" pos="2880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415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4" descr="C:\Users\mambros\Desktop\div\Projekte\ERASMUSplus_CASE\3_Arbeitsunterlagen\CI - graphics\CASE-logo_Briefkopf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5888"/>
            <a:ext cx="27876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605088" y="385763"/>
            <a:ext cx="6430962" cy="81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/>
              <a:t>Agenda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600200"/>
            <a:ext cx="8424863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/>
              <a:t>Textmasterformate durch Klicken bearbeiten</a:t>
            </a:r>
          </a:p>
          <a:p>
            <a:pPr lvl="1"/>
            <a:r>
              <a:rPr lang="de-AT" altLang="de-DE"/>
              <a:t>Zweite Ebene</a:t>
            </a:r>
          </a:p>
          <a:p>
            <a:pPr lvl="2"/>
            <a:r>
              <a:rPr lang="de-AT" altLang="de-DE"/>
              <a:t>Dritte Ebene</a:t>
            </a:r>
          </a:p>
          <a:p>
            <a:pPr lvl="3"/>
            <a:r>
              <a:rPr lang="de-AT" altLang="de-DE"/>
              <a:t>Vierte Ebene</a:t>
            </a:r>
          </a:p>
          <a:p>
            <a:pPr lvl="4"/>
            <a:r>
              <a:rPr lang="de-AT" altLang="de-DE"/>
              <a:t>Fünfte Ebene</a:t>
            </a:r>
          </a:p>
        </p:txBody>
      </p:sp>
      <p:sp>
        <p:nvSpPr>
          <p:cNvPr id="1030" name="Line 10"/>
          <p:cNvSpPr>
            <a:spLocks noChangeShapeType="1"/>
          </p:cNvSpPr>
          <p:nvPr userDrawn="1"/>
        </p:nvSpPr>
        <p:spPr bwMode="auto">
          <a:xfrm>
            <a:off x="250825" y="6542088"/>
            <a:ext cx="8740775" cy="0"/>
          </a:xfrm>
          <a:prstGeom prst="line">
            <a:avLst/>
          </a:prstGeom>
          <a:noFill/>
          <a:ln w="9525">
            <a:solidFill>
              <a:srgbClr val="5A5AC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de-AT" sz="1200">
              <a:solidFill>
                <a:srgbClr val="FFFFFF"/>
              </a:solidFill>
              <a:latin typeface="Arial" charset="0"/>
              <a:ea typeface="Microsoft YaHei" pitchFamily="34" charset="-122"/>
            </a:endParaRPr>
          </a:p>
        </p:txBody>
      </p:sp>
      <p:sp>
        <p:nvSpPr>
          <p:cNvPr id="1031" name="Line 19"/>
          <p:cNvSpPr>
            <a:spLocks noChangeShapeType="1"/>
          </p:cNvSpPr>
          <p:nvPr userDrawn="1"/>
        </p:nvSpPr>
        <p:spPr bwMode="auto">
          <a:xfrm flipV="1">
            <a:off x="544513" y="1125538"/>
            <a:ext cx="8420100" cy="0"/>
          </a:xfrm>
          <a:prstGeom prst="line">
            <a:avLst/>
          </a:prstGeom>
          <a:noFill/>
          <a:ln w="6350">
            <a:solidFill>
              <a:srgbClr val="FF8D2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de-AT" sz="1200">
              <a:solidFill>
                <a:srgbClr val="FFFFFF"/>
              </a:solidFill>
              <a:latin typeface="Arial" charset="0"/>
              <a:ea typeface="Microsoft YaHei" pitchFamily="34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311657"/>
            <a:ext cx="2088357" cy="54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865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FF8D2F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FF8D2F"/>
          </a:solidFill>
          <a:latin typeface="DejaVu Sans Extra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FF8D2F"/>
          </a:solidFill>
          <a:latin typeface="DejaVu Sans Extra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FF8D2F"/>
          </a:solidFill>
          <a:latin typeface="DejaVu Sans Extra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FF8D2F"/>
          </a:solidFill>
          <a:latin typeface="DejaVu Sans ExtraLight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29FAD"/>
          </a:solidFill>
          <a:latin typeface="DejaVu Sans ExtraLight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29FAD"/>
          </a:solidFill>
          <a:latin typeface="DejaVu Sans ExtraLight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29FAD"/>
          </a:solidFill>
          <a:latin typeface="DejaVu Sans ExtraLight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29FAD"/>
          </a:solidFill>
          <a:latin typeface="DejaVu Sans ExtraLight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8D2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8D2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8D2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8D2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8D2F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329FAD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329FAD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329FAD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329FAD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se-ka.e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se-ka.e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11560" y="4653136"/>
            <a:ext cx="7772400" cy="1470025"/>
          </a:xfrm>
        </p:spPr>
        <p:txBody>
          <a:bodyPr/>
          <a:lstStyle/>
          <a:p>
            <a:pPr algn="ctr"/>
            <a:r>
              <a:rPr lang="de-AT" sz="2400" dirty="0"/>
              <a:t/>
            </a:r>
            <a:br>
              <a:rPr lang="de-AT" sz="2400" dirty="0"/>
            </a:br>
            <a:r>
              <a:rPr lang="de-AT" sz="2400" dirty="0" smtClean="0"/>
              <a:t/>
            </a:r>
            <a:br>
              <a:rPr lang="de-AT" sz="2400" dirty="0" smtClean="0"/>
            </a:br>
            <a:r>
              <a:rPr lang="de-AT" sz="2800" dirty="0" err="1" smtClean="0"/>
              <a:t>Introduction</a:t>
            </a:r>
            <a:r>
              <a:rPr lang="de-AT" sz="2800" dirty="0" smtClean="0"/>
              <a:t> Service Learning – </a:t>
            </a:r>
            <a:br>
              <a:rPr lang="de-AT" sz="2800" dirty="0" smtClean="0"/>
            </a:br>
            <a:r>
              <a:rPr lang="de-AT" sz="2800" dirty="0" smtClean="0"/>
              <a:t>Definition </a:t>
            </a:r>
            <a:r>
              <a:rPr lang="de-AT" sz="2800" dirty="0" err="1"/>
              <a:t>and</a:t>
            </a:r>
            <a:r>
              <a:rPr lang="de-AT" sz="2800" dirty="0"/>
              <a:t> Orientation </a:t>
            </a:r>
            <a:r>
              <a:rPr lang="de-AT" altLang="de-DE" sz="2800" dirty="0"/>
              <a:t/>
            </a:r>
            <a:br>
              <a:rPr lang="de-AT" altLang="de-DE" sz="2800" dirty="0"/>
            </a:br>
            <a:r>
              <a:rPr lang="de-AT" altLang="de-DE" sz="2400" dirty="0"/>
              <a:t/>
            </a:r>
            <a:br>
              <a:rPr lang="de-AT" altLang="de-DE" sz="2400" dirty="0"/>
            </a:br>
            <a:r>
              <a:rPr lang="de-AT" sz="1800" dirty="0"/>
              <a:t/>
            </a:r>
            <a:br>
              <a:rPr lang="de-AT" sz="1800" dirty="0"/>
            </a:br>
            <a:r>
              <a:rPr lang="de-AT" sz="2400" dirty="0"/>
              <a:t/>
            </a:r>
            <a:br>
              <a:rPr lang="de-AT" sz="2400" dirty="0"/>
            </a:br>
            <a:r>
              <a:rPr lang="de-AT" altLang="de-DE" sz="2400" dirty="0"/>
              <a:t/>
            </a:r>
            <a:br>
              <a:rPr lang="de-AT" altLang="de-DE" sz="2400" dirty="0"/>
            </a:br>
            <a:r>
              <a:rPr lang="de-AT" altLang="de-DE" sz="2400" dirty="0"/>
              <a:t/>
            </a:r>
            <a:br>
              <a:rPr lang="de-AT" altLang="de-DE" sz="2400" dirty="0"/>
            </a:br>
            <a:endParaRPr lang="de-AT" sz="2400" dirty="0"/>
          </a:p>
        </p:txBody>
      </p:sp>
      <p:sp>
        <p:nvSpPr>
          <p:cNvPr id="4" name="Rechteck 3"/>
          <p:cNvSpPr/>
          <p:nvPr/>
        </p:nvSpPr>
        <p:spPr>
          <a:xfrm>
            <a:off x="4211960" y="55892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de-AT" altLang="de-DE" dirty="0"/>
              <a:t/>
            </a:r>
            <a:br>
              <a:rPr lang="de-AT" altLang="de-DE" dirty="0"/>
            </a:br>
            <a:endParaRPr lang="de-AT" dirty="0"/>
          </a:p>
        </p:txBody>
      </p:sp>
      <p:pic>
        <p:nvPicPr>
          <p:cNvPr id="6" name="Picture 2" descr="CASE - competencies for a sustainable socio-economic developmen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05751"/>
            <a:ext cx="8172400" cy="245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98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Service Learning - </a:t>
            </a:r>
            <a:r>
              <a:rPr lang="de-AT" dirty="0" smtClean="0"/>
              <a:t>Definition</a:t>
            </a:r>
            <a:endParaRPr lang="de-AT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827584" y="2060850"/>
            <a:ext cx="7776048" cy="365665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>
                <a:solidFill>
                  <a:srgbClr val="000000"/>
                </a:solidFill>
                <a:latin typeface="Verdana"/>
              </a:rPr>
              <a:t>"The basic theory of service-learning is Dewey’s: the interaction of knowledge and skills with experience is key to learning. Students learn best not by reading the Great Books in a closed room but by opening the </a:t>
            </a:r>
            <a:r>
              <a:rPr lang="en-US" sz="2200" dirty="0" smtClean="0">
                <a:solidFill>
                  <a:srgbClr val="000000"/>
                </a:solidFill>
                <a:latin typeface="Verdana"/>
              </a:rPr>
              <a:t>doors</a:t>
            </a:r>
            <a:r>
              <a:rPr lang="en-US" dirty="0" smtClean="0">
                <a:solidFill>
                  <a:srgbClr val="000000"/>
                </a:solidFill>
                <a:latin typeface="Verdana"/>
              </a:rPr>
              <a:t> and windows of experience. Learning starts with a problem and continues with the application of increasingly complex ideas and increasingly  sophisticated skills to increasingly complicated problems.” </a:t>
            </a:r>
          </a:p>
          <a:p>
            <a:pPr marL="0" indent="0" algn="r">
              <a:buFont typeface="Arial" pitchFamily="34" charset="0"/>
              <a:buNone/>
            </a:pPr>
            <a:r>
              <a:rPr lang="en-US" dirty="0" smtClean="0">
                <a:solidFill>
                  <a:srgbClr val="000000"/>
                </a:solidFill>
                <a:latin typeface="Verdana"/>
              </a:rPr>
              <a:t>	</a:t>
            </a:r>
            <a:r>
              <a:rPr lang="en-US" sz="1200" dirty="0" smtClean="0">
                <a:solidFill>
                  <a:srgbClr val="000000"/>
                </a:solidFill>
                <a:latin typeface="Verdana"/>
              </a:rPr>
              <a:t>Thomas Ehrlich, in Barbara Jacoby and Associates. 1996.</a:t>
            </a:r>
          </a:p>
          <a:p>
            <a:pPr marL="0" indent="0" algn="r">
              <a:buFont typeface="Arial" pitchFamily="34" charset="0"/>
              <a:buNone/>
            </a:pPr>
            <a:endParaRPr lang="en-US" sz="1000" dirty="0" smtClean="0">
              <a:solidFill>
                <a:srgbClr val="000000"/>
              </a:solidFill>
              <a:latin typeface="Verdana"/>
            </a:endParaRPr>
          </a:p>
          <a:p>
            <a:pPr marL="0" indent="0" algn="r">
              <a:buFont typeface="Arial" pitchFamily="34" charset="0"/>
              <a:buNone/>
            </a:pPr>
            <a:endParaRPr lang="de-AT" sz="1000" dirty="0">
              <a:solidFill>
                <a:srgbClr val="000000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2763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Service Learning - </a:t>
            </a:r>
            <a:r>
              <a:rPr lang="de-AT" dirty="0" smtClean="0"/>
              <a:t>Definition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187" y="1916832"/>
            <a:ext cx="8424863" cy="4781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rgbClr val="000000"/>
                </a:solidFill>
                <a:latin typeface="Verdana"/>
                <a:cs typeface="Tahoma"/>
              </a:rPr>
              <a:t>“Service-learning is a teaching method which combines community service with academic instruction as it focuses on critical, reflective thinking and civic responsibility. Service-learning programs involve students in organized community service that addresses local needs, while developing their academic skills, sense of civic responsibility, and commitment to the community</a:t>
            </a:r>
            <a:r>
              <a:rPr lang="en-US" sz="2400" kern="1200" dirty="0" smtClean="0">
                <a:solidFill>
                  <a:srgbClr val="000000"/>
                </a:solidFill>
                <a:latin typeface="Verdana"/>
                <a:cs typeface="Tahoma"/>
              </a:rPr>
              <a:t>.”</a:t>
            </a:r>
          </a:p>
          <a:p>
            <a:pPr marL="0" indent="0">
              <a:buNone/>
            </a:pPr>
            <a:endParaRPr lang="en-US" sz="2400" kern="1200" dirty="0">
              <a:solidFill>
                <a:srgbClr val="000000"/>
              </a:solidFill>
              <a:latin typeface="Verdana"/>
              <a:cs typeface="Tahoma"/>
            </a:endParaRPr>
          </a:p>
          <a:p>
            <a:pPr marL="0" indent="0" algn="r">
              <a:buNone/>
            </a:pPr>
            <a:r>
              <a:rPr lang="en-US" sz="1200" kern="1200" dirty="0">
                <a:solidFill>
                  <a:srgbClr val="000000"/>
                </a:solidFill>
                <a:latin typeface="Verdana"/>
                <a:cs typeface="Tahoma"/>
              </a:rPr>
              <a:t>Campus Compact National Center for Community Colleges</a:t>
            </a:r>
            <a:endParaRPr lang="de-AT" sz="1200" kern="1200" dirty="0">
              <a:solidFill>
                <a:srgbClr val="000000"/>
              </a:solidFill>
              <a:latin typeface="Verdan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8489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 Service </a:t>
            </a:r>
            <a:r>
              <a:rPr lang="de-AT" dirty="0"/>
              <a:t>Learning - </a:t>
            </a:r>
            <a:r>
              <a:rPr lang="de-AT" dirty="0" err="1" smtClean="0"/>
              <a:t>Introduction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1753464"/>
            <a:ext cx="3965965" cy="4387988"/>
          </a:xfrm>
        </p:spPr>
        <p:txBody>
          <a:bodyPr>
            <a:normAutofit/>
          </a:bodyPr>
          <a:lstStyle/>
          <a:p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Method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experiential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education</a:t>
            </a:r>
            <a:r>
              <a:rPr lang="de-DE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linking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classes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local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society</a:t>
            </a:r>
            <a:endParaRPr lang="de-DE" sz="2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SL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asks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students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implement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theory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de-DE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practice</a:t>
            </a:r>
            <a:r>
              <a:rPr lang="de-DE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Helps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understand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reflect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complex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topics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various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scales</a:t>
            </a:r>
            <a:endParaRPr lang="de-DE" sz="2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Reflection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reciprocity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central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concepts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service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learning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endParaRPr lang="de-AT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14028" y="2564904"/>
            <a:ext cx="3948922" cy="138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3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776" y="205625"/>
            <a:ext cx="6430962" cy="811212"/>
          </a:xfrm>
        </p:spPr>
        <p:txBody>
          <a:bodyPr>
            <a:normAutofit fontScale="90000"/>
          </a:bodyPr>
          <a:lstStyle/>
          <a:p>
            <a:r>
              <a:rPr lang="de-AT" dirty="0"/>
              <a:t>Service-Learning </a:t>
            </a: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/>
              <a:t>Outcomes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 smtClean="0"/>
              <a:t>Learners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2019" y="1858180"/>
            <a:ext cx="4542029" cy="4387988"/>
          </a:xfrm>
        </p:spPr>
        <p:txBody>
          <a:bodyPr>
            <a:normAutofit fontScale="77500" lnSpcReduction="20000"/>
          </a:bodyPr>
          <a:lstStyle/>
          <a:p>
            <a:r>
              <a:rPr lang="de-DE" sz="26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Engagement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society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fostered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networks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connections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created</a:t>
            </a:r>
            <a:endParaRPr lang="de-DE" sz="26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6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Holistic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perspective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aimed</a:t>
            </a:r>
            <a:endParaRPr lang="de-DE" sz="26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Individual</a:t>
            </a:r>
            <a:r>
              <a:rPr lang="de-DE" sz="2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personal </a:t>
            </a:r>
            <a:r>
              <a:rPr lang="de-DE" sz="26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development</a:t>
            </a:r>
            <a:endParaRPr lang="de-DE" sz="26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Communication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skills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group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competencies</a:t>
            </a:r>
            <a:endParaRPr lang="de-DE" sz="26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Awareness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complexity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problem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analysis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skills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critical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thinking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cognitive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development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de-DE" sz="26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Capacity</a:t>
            </a:r>
            <a:r>
              <a:rPr lang="de-DE" sz="26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development</a:t>
            </a:r>
            <a:r>
              <a:rPr lang="de-DE" sz="2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enhancing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change</a:t>
            </a:r>
            <a:endParaRPr lang="de-DE" sz="26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Professional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development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de-DE" sz="2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career</a:t>
            </a:r>
            <a:endParaRPr lang="de-DE" sz="2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114" y="2305675"/>
            <a:ext cx="3859089" cy="1814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6856011" y="4758459"/>
            <a:ext cx="1785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200" dirty="0">
                <a:solidFill>
                  <a:srgbClr val="000000"/>
                </a:solidFill>
              </a:rPr>
              <a:t>Key </a:t>
            </a:r>
            <a:r>
              <a:rPr lang="de-AT" sz="1200" dirty="0" err="1">
                <a:solidFill>
                  <a:srgbClr val="000000"/>
                </a:solidFill>
              </a:rPr>
              <a:t>competencies</a:t>
            </a:r>
            <a:r>
              <a:rPr lang="de-AT" sz="1200" dirty="0">
                <a:solidFill>
                  <a:srgbClr val="000000"/>
                </a:solidFill>
              </a:rPr>
              <a:t> in </a:t>
            </a:r>
            <a:r>
              <a:rPr lang="de-AT" sz="1200" dirty="0" err="1">
                <a:solidFill>
                  <a:srgbClr val="000000"/>
                </a:solidFill>
              </a:rPr>
              <a:t>sustainability</a:t>
            </a:r>
            <a:r>
              <a:rPr lang="de-AT" sz="1200" dirty="0">
                <a:solidFill>
                  <a:srgbClr val="000000"/>
                </a:solidFill>
              </a:rPr>
              <a:t/>
            </a:r>
            <a:br>
              <a:rPr lang="de-AT" sz="1200" dirty="0">
                <a:solidFill>
                  <a:srgbClr val="000000"/>
                </a:solidFill>
              </a:rPr>
            </a:br>
            <a:r>
              <a:rPr lang="de-AT" sz="1200" dirty="0">
                <a:solidFill>
                  <a:srgbClr val="000000"/>
                </a:solidFill>
              </a:rPr>
              <a:t>(</a:t>
            </a:r>
            <a:r>
              <a:rPr lang="de-AT" sz="1200" dirty="0" err="1">
                <a:solidFill>
                  <a:srgbClr val="000000"/>
                </a:solidFill>
              </a:rPr>
              <a:t>Wiek</a:t>
            </a:r>
            <a:r>
              <a:rPr lang="de-AT" sz="1200" dirty="0">
                <a:solidFill>
                  <a:srgbClr val="000000"/>
                </a:solidFill>
              </a:rPr>
              <a:t> et.al, 2012)</a:t>
            </a:r>
          </a:p>
        </p:txBody>
      </p:sp>
    </p:spTree>
    <p:extLst>
      <p:ext uri="{BB962C8B-B14F-4D97-AF65-F5344CB8AC3E}">
        <p14:creationId xmlns:p14="http://schemas.microsoft.com/office/powerpoint/2010/main" val="347362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 Service </a:t>
            </a:r>
            <a:r>
              <a:rPr lang="de-AT" dirty="0"/>
              <a:t>Learning </a:t>
            </a:r>
            <a:r>
              <a:rPr lang="de-AT" dirty="0" smtClean="0"/>
              <a:t>– </a:t>
            </a:r>
            <a:r>
              <a:rPr lang="de-AT" dirty="0"/>
              <a:t>O</a:t>
            </a:r>
            <a:r>
              <a:rPr lang="de-AT" dirty="0" smtClean="0"/>
              <a:t>rientation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Coaching </a:t>
            </a:r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involves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four</a:t>
            </a:r>
            <a:r>
              <a:rPr lang="de-DE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phases</a:t>
            </a:r>
            <a:endParaRPr lang="de-DE" sz="2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de-DE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de-DE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Preparation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de-DE" sz="2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Action</a:t>
            </a:r>
          </a:p>
          <a:p>
            <a:r>
              <a:rPr lang="de-DE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Reflection</a:t>
            </a:r>
            <a:r>
              <a:rPr lang="de-DE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de-DE" sz="2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Evaluation </a:t>
            </a:r>
            <a:endParaRPr lang="de-AT" sz="2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de-AT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068" y="2924944"/>
            <a:ext cx="1944216" cy="182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cdn-5.simplypsychology.org/learning-kol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9" y="2795592"/>
            <a:ext cx="2600833" cy="23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feil nach links und rechts 3"/>
          <p:cNvSpPr/>
          <p:nvPr/>
        </p:nvSpPr>
        <p:spPr>
          <a:xfrm>
            <a:off x="4572000" y="3688229"/>
            <a:ext cx="864096" cy="518458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228184" y="5416422"/>
            <a:ext cx="267387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200" dirty="0">
                <a:solidFill>
                  <a:srgbClr val="000000"/>
                </a:solidFill>
              </a:rPr>
              <a:t>The </a:t>
            </a:r>
            <a:r>
              <a:rPr lang="de-AT" sz="1200" dirty="0" err="1">
                <a:solidFill>
                  <a:srgbClr val="000000"/>
                </a:solidFill>
              </a:rPr>
              <a:t>Experiential</a:t>
            </a:r>
            <a:r>
              <a:rPr lang="de-AT" sz="1200" dirty="0">
                <a:solidFill>
                  <a:srgbClr val="000000"/>
                </a:solidFill>
              </a:rPr>
              <a:t> Learning Cycle </a:t>
            </a:r>
            <a:br>
              <a:rPr lang="de-AT" sz="1200" dirty="0">
                <a:solidFill>
                  <a:srgbClr val="000000"/>
                </a:solidFill>
              </a:rPr>
            </a:br>
            <a:r>
              <a:rPr lang="de-AT" sz="1200" dirty="0">
                <a:solidFill>
                  <a:srgbClr val="000000"/>
                </a:solidFill>
              </a:rPr>
              <a:t>Kolb (1984)</a:t>
            </a:r>
          </a:p>
          <a:p>
            <a:endParaRPr lang="de-A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01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11560" y="4653136"/>
            <a:ext cx="7772400" cy="1470025"/>
          </a:xfrm>
        </p:spPr>
        <p:txBody>
          <a:bodyPr/>
          <a:lstStyle/>
          <a:p>
            <a:pPr algn="ctr"/>
            <a:r>
              <a:rPr lang="de-AT" sz="2400" dirty="0"/>
              <a:t/>
            </a:r>
            <a:br>
              <a:rPr lang="de-AT" sz="2400" dirty="0"/>
            </a:br>
            <a:r>
              <a:rPr lang="de-AT" sz="2400" dirty="0" smtClean="0"/>
              <a:t/>
            </a:r>
            <a:br>
              <a:rPr lang="de-AT" sz="2400" dirty="0" smtClean="0"/>
            </a:br>
            <a:r>
              <a:rPr lang="de-AT" sz="2800" dirty="0" err="1"/>
              <a:t>Cooperation</a:t>
            </a:r>
            <a:r>
              <a:rPr lang="de-AT" sz="2800" dirty="0"/>
              <a:t> </a:t>
            </a:r>
            <a:r>
              <a:rPr lang="de-AT" sz="2800" dirty="0" err="1"/>
              <a:t>with</a:t>
            </a:r>
            <a:r>
              <a:rPr lang="de-AT" sz="2800" dirty="0"/>
              <a:t> Service Learning Partners, Project und </a:t>
            </a:r>
            <a:r>
              <a:rPr lang="de-AT" sz="2800" dirty="0" err="1"/>
              <a:t>group</a:t>
            </a:r>
            <a:r>
              <a:rPr lang="de-AT" sz="2800" dirty="0"/>
              <a:t> </a:t>
            </a:r>
            <a:r>
              <a:rPr lang="de-AT" sz="2800" dirty="0" err="1"/>
              <a:t>organization</a:t>
            </a:r>
            <a:r>
              <a:rPr lang="de-AT" altLang="de-DE" sz="2800" dirty="0"/>
              <a:t/>
            </a:r>
            <a:br>
              <a:rPr lang="de-AT" altLang="de-DE" sz="2800" dirty="0"/>
            </a:br>
            <a:r>
              <a:rPr lang="de-AT" altLang="de-DE" sz="2400" dirty="0"/>
              <a:t/>
            </a:r>
            <a:br>
              <a:rPr lang="de-AT" altLang="de-DE" sz="2400" dirty="0"/>
            </a:br>
            <a:r>
              <a:rPr lang="de-AT" sz="1800" dirty="0"/>
              <a:t/>
            </a:r>
            <a:br>
              <a:rPr lang="de-AT" sz="1800" dirty="0"/>
            </a:br>
            <a:r>
              <a:rPr lang="de-AT" sz="2400" dirty="0"/>
              <a:t/>
            </a:r>
            <a:br>
              <a:rPr lang="de-AT" sz="2400" dirty="0"/>
            </a:br>
            <a:r>
              <a:rPr lang="de-AT" altLang="de-DE" sz="2400" dirty="0"/>
              <a:t/>
            </a:r>
            <a:br>
              <a:rPr lang="de-AT" altLang="de-DE" sz="2400" dirty="0"/>
            </a:br>
            <a:r>
              <a:rPr lang="de-AT" altLang="de-DE" sz="2400" dirty="0"/>
              <a:t/>
            </a:r>
            <a:br>
              <a:rPr lang="de-AT" altLang="de-DE" sz="2400" dirty="0"/>
            </a:br>
            <a:endParaRPr lang="de-AT" sz="2400" dirty="0"/>
          </a:p>
        </p:txBody>
      </p:sp>
      <p:sp>
        <p:nvSpPr>
          <p:cNvPr id="4" name="Rechteck 3"/>
          <p:cNvSpPr/>
          <p:nvPr/>
        </p:nvSpPr>
        <p:spPr>
          <a:xfrm>
            <a:off x="4211960" y="55892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de-AT" altLang="de-DE" dirty="0"/>
              <a:t/>
            </a:r>
            <a:br>
              <a:rPr lang="de-AT" altLang="de-DE" dirty="0"/>
            </a:br>
            <a:endParaRPr lang="de-AT" dirty="0"/>
          </a:p>
        </p:txBody>
      </p:sp>
      <p:pic>
        <p:nvPicPr>
          <p:cNvPr id="6" name="Picture 2" descr="CASE - competencies for a sustainable socio-economic developmen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05751"/>
            <a:ext cx="8172400" cy="245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17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83768" y="188640"/>
            <a:ext cx="6430962" cy="811212"/>
          </a:xfrm>
        </p:spPr>
        <p:txBody>
          <a:bodyPr>
            <a:normAutofit/>
          </a:bodyPr>
          <a:lstStyle/>
          <a:p>
            <a:r>
              <a:rPr lang="de-AT" dirty="0" err="1" smtClean="0"/>
              <a:t>Cooperation</a:t>
            </a:r>
            <a:r>
              <a:rPr lang="de-AT" dirty="0" smtClean="0"/>
              <a:t> Partners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...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can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companies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associations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AT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NGOs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bodies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Projects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can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focuse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instance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on…</a:t>
            </a:r>
            <a:endParaRPr lang="de-AT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de-AT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de-AT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de-AT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de-AT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de-AT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AT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Tasks </a:t>
            </a:r>
            <a:r>
              <a:rPr lang="de-AT" b="1" u="sng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</a:t>
            </a:r>
            <a:r>
              <a:rPr lang="de-AT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b="1" u="sng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partners</a:t>
            </a:r>
            <a:r>
              <a:rPr lang="de-AT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de-AT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contact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student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group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personal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meetings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environment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presentation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field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challenges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),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continuous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feedback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</a:t>
            </a:r>
            <a:endParaRPr lang="de-AT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de-AT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AT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Focus </a:t>
            </a:r>
            <a:r>
              <a:rPr lang="de-AT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de-AT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cooperation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not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only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output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important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but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learning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learning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each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other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talk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about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expectations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AT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progress</a:t>
            </a:r>
            <a:r>
              <a:rPr lang="de-AT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etc.</a:t>
            </a:r>
            <a:endParaRPr lang="de-AT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467544" y="2348880"/>
            <a:ext cx="2808312" cy="1036915"/>
          </a:xfrm>
          <a:prstGeom prst="ellipse">
            <a:avLst/>
          </a:pr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Community Development</a:t>
            </a:r>
            <a:endParaRPr lang="de-AT" sz="1400" dirty="0">
              <a:solidFill>
                <a:srgbClr val="000000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3059832" y="2348880"/>
            <a:ext cx="2808312" cy="103691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400" dirty="0" err="1" smtClean="0">
                <a:solidFill>
                  <a:srgbClr val="000000"/>
                </a:solidFill>
              </a:rPr>
              <a:t>Sustainability-driven</a:t>
            </a:r>
            <a:r>
              <a:rPr lang="de-AT" sz="1400" dirty="0" smtClean="0">
                <a:solidFill>
                  <a:srgbClr val="000000"/>
                </a:solidFill>
              </a:rPr>
              <a:t> </a:t>
            </a:r>
            <a:r>
              <a:rPr lang="de-AT" sz="1400" dirty="0">
                <a:solidFill>
                  <a:srgbClr val="000000"/>
                </a:solidFill>
              </a:rPr>
              <a:t>Entrepreneurship </a:t>
            </a:r>
          </a:p>
        </p:txBody>
      </p:sp>
      <p:sp>
        <p:nvSpPr>
          <p:cNvPr id="6" name="Ellipse 5"/>
          <p:cNvSpPr/>
          <p:nvPr/>
        </p:nvSpPr>
        <p:spPr>
          <a:xfrm>
            <a:off x="5580112" y="2348880"/>
            <a:ext cx="2808312" cy="1036915"/>
          </a:xfrm>
          <a:prstGeom prst="ellipse">
            <a:avLst/>
          </a:prstGeom>
          <a:solidFill>
            <a:srgbClr val="F3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Bottom-Up Change</a:t>
            </a:r>
            <a:endParaRPr lang="de-AT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 txBox="1">
            <a:spLocks noGrp="1"/>
          </p:cNvSpPr>
          <p:nvPr>
            <p:ph type="title"/>
          </p:nvPr>
        </p:nvSpPr>
        <p:spPr>
          <a:xfrm>
            <a:off x="1115616" y="18864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de-DE" dirty="0" smtClean="0">
                <a:latin typeface="Tahoma" pitchFamily="34" charset="0"/>
                <a:cs typeface="Times New Roman" pitchFamily="18" charset="0"/>
              </a:rPr>
              <a:t>Tasks for semester I</a:t>
            </a:r>
          </a:p>
        </p:txBody>
      </p:sp>
      <p:sp>
        <p:nvSpPr>
          <p:cNvPr id="6147" name="Rectangle 3"/>
          <p:cNvSpPr txBox="1">
            <a:spLocks noGrp="1"/>
          </p:cNvSpPr>
          <p:nvPr>
            <p:ph idx="1"/>
          </p:nvPr>
        </p:nvSpPr>
        <p:spPr>
          <a:xfrm>
            <a:off x="251520" y="1628800"/>
            <a:ext cx="8785225" cy="4114800"/>
          </a:xfrm>
        </p:spPr>
        <p:txBody>
          <a:bodyPr>
            <a:normAutofit/>
          </a:bodyPr>
          <a:lstStyle>
            <a:lvl1pPr>
              <a:defRPr sz="3200">
                <a:solidFill>
                  <a:srgbClr val="545472"/>
                </a:solidFill>
                <a:latin typeface="Tahoma" pitchFamily="34" charset="0"/>
                <a:cs typeface="Times New Roman" pitchFamily="18" charset="0"/>
              </a:defRPr>
            </a:lvl1pPr>
            <a:lvl2pPr>
              <a:defRPr sz="2800">
                <a:solidFill>
                  <a:srgbClr val="545472"/>
                </a:solidFill>
                <a:latin typeface="Tahoma" pitchFamily="34" charset="0"/>
                <a:cs typeface="Times New Roman" pitchFamily="18" charset="0"/>
              </a:defRPr>
            </a:lvl2pPr>
            <a:lvl3pPr>
              <a:defRPr sz="2400">
                <a:solidFill>
                  <a:srgbClr val="545472"/>
                </a:solidFill>
                <a:latin typeface="Tahoma" pitchFamily="34" charset="0"/>
                <a:cs typeface="Times New Roman" pitchFamily="18" charset="0"/>
              </a:defRPr>
            </a:lvl3pPr>
            <a:lvl4pPr>
              <a:defRPr sz="2000">
                <a:solidFill>
                  <a:srgbClr val="545472"/>
                </a:solidFill>
                <a:latin typeface="Tahoma" pitchFamily="34" charset="0"/>
                <a:cs typeface="Times New Roman" pitchFamily="18" charset="0"/>
              </a:defRPr>
            </a:lvl4pPr>
            <a:lvl5pPr>
              <a:defRPr sz="2000">
                <a:solidFill>
                  <a:srgbClr val="545472"/>
                </a:solidFill>
                <a:latin typeface="Tahoma" pitchFamily="34" charset="0"/>
                <a:cs typeface="Times New Roman" pitchFamily="18" charset="0"/>
              </a:defRPr>
            </a:lvl5pPr>
            <a:lvl6pPr>
              <a:defRPr sz="2000">
                <a:solidFill>
                  <a:srgbClr val="545472"/>
                </a:solidFill>
                <a:latin typeface="Tahoma" pitchFamily="34" charset="0"/>
                <a:cs typeface="Times New Roman" pitchFamily="18" charset="0"/>
              </a:defRPr>
            </a:lvl6pPr>
            <a:lvl7pPr>
              <a:defRPr sz="2000">
                <a:solidFill>
                  <a:srgbClr val="545472"/>
                </a:solidFill>
                <a:latin typeface="Tahoma" pitchFamily="34" charset="0"/>
                <a:cs typeface="Times New Roman" pitchFamily="18" charset="0"/>
              </a:defRPr>
            </a:lvl7pPr>
            <a:lvl8pPr>
              <a:defRPr sz="2000">
                <a:solidFill>
                  <a:srgbClr val="545472"/>
                </a:solidFill>
                <a:latin typeface="Tahoma" pitchFamily="34" charset="0"/>
                <a:cs typeface="Times New Roman" pitchFamily="18" charset="0"/>
              </a:defRPr>
            </a:lvl8pPr>
            <a:lvl9pPr>
              <a:defRPr sz="2000">
                <a:solidFill>
                  <a:srgbClr val="545472"/>
                </a:solidFill>
                <a:latin typeface="Tahom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GB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develop realistic service learning projects together with service learning partners</a:t>
            </a:r>
          </a:p>
          <a:p>
            <a:pPr eaLnBrk="1" hangingPunct="1">
              <a:defRPr/>
            </a:pPr>
            <a:r>
              <a:rPr lang="en-GB" sz="24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Drafting the first ideas of possible project at a poster</a:t>
            </a:r>
          </a:p>
          <a:p>
            <a:pPr eaLnBrk="1" hangingPunct="1">
              <a:defRPr/>
            </a:pPr>
            <a:r>
              <a:rPr lang="en-GB" sz="24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Elaborating the project design through interviews and „real life checks“ all over the semester</a:t>
            </a:r>
          </a:p>
          <a:p>
            <a:pPr eaLnBrk="1" hangingPunct="1">
              <a:defRPr/>
            </a:pPr>
            <a:r>
              <a:rPr lang="en-GB" sz="24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Adjusting the original project design and making a new poster</a:t>
            </a:r>
          </a:p>
          <a:p>
            <a:pPr eaLnBrk="1" hangingPunct="1">
              <a:defRPr/>
            </a:pPr>
            <a:r>
              <a:rPr lang="en-GB" sz="24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Presenting the (two)poster(s) and the learning process at the end of the course (oral presentation)</a:t>
            </a:r>
          </a:p>
          <a:p>
            <a:pPr eaLnBrk="1" hangingPunct="1">
              <a:defRPr/>
            </a:pPr>
            <a:endParaRPr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95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Group Work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AT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Self</a:t>
            </a:r>
            <a:r>
              <a:rPr lang="de-AT" sz="2000" b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de-AT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organized</a:t>
            </a:r>
            <a:r>
              <a:rPr lang="de-AT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group</a:t>
            </a:r>
            <a:r>
              <a:rPr lang="de-AT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</a:t>
            </a:r>
            <a:r>
              <a:rPr lang="de-AT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during</a:t>
            </a:r>
            <a:r>
              <a:rPr lang="de-AT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semester</a:t>
            </a:r>
            <a:endParaRPr lang="de-AT" sz="2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de-AT" sz="2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AutoNum type="arabicParenR"/>
            </a:pP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Select </a:t>
            </a:r>
            <a:r>
              <a:rPr lang="de-AT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contact</a:t>
            </a:r>
            <a:r>
              <a:rPr lang="de-AT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</a:t>
            </a:r>
            <a:r>
              <a:rPr lang="de-AT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group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service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learning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coach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marL="457200" indent="-457200">
              <a:buAutoNum type="arabicParenR"/>
            </a:pP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Organize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first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collective</a:t>
            </a:r>
            <a:r>
              <a:rPr lang="de-AT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meeting</a:t>
            </a:r>
            <a:r>
              <a:rPr lang="de-AT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students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coach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457200" indent="-457200">
              <a:buAutoNum type="arabicParenR"/>
            </a:pP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Further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meetings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during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semester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coach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based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 individual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needs</a:t>
            </a:r>
            <a:endParaRPr lang="de-AT" sz="20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AutoNum type="arabicParenR"/>
            </a:pP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Self-organized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continuous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meetings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group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together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service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learning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min. 1-2 per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month</a:t>
            </a:r>
            <a:endParaRPr lang="de-AT" sz="20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6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40821" y="404664"/>
            <a:ext cx="6430962" cy="811212"/>
          </a:xfrm>
        </p:spPr>
        <p:txBody>
          <a:bodyPr/>
          <a:lstStyle/>
          <a:p>
            <a:r>
              <a:rPr lang="de-AT" dirty="0" smtClean="0"/>
              <a:t> Group Work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Coordination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5562" lvl="1" indent="0">
              <a:buNone/>
            </a:pP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Discuss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start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beginning</a:t>
            </a:r>
            <a:endParaRPr lang="de-AT" sz="20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55562" lvl="1" indent="0">
              <a:buNone/>
            </a:pPr>
            <a:endParaRPr lang="de-AT" sz="20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llocation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b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roles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group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responsibilities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de-AT" sz="20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de-AT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Expectation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management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(also </a:t>
            </a:r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Partner!!!)</a:t>
            </a:r>
          </a:p>
          <a:p>
            <a:pPr lvl="1"/>
            <a:r>
              <a:rPr lang="de-AT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time </a:t>
            </a:r>
            <a:r>
              <a:rPr lang="de-AT" sz="20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management</a:t>
            </a:r>
            <a:r>
              <a:rPr lang="de-AT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</a:t>
            </a:r>
            <a:endParaRPr lang="de-AT" sz="2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de-AT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Fair </a:t>
            </a:r>
            <a:r>
              <a:rPr lang="de-AT" sz="2000" b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division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</a:t>
            </a:r>
            <a:endParaRPr lang="de-AT" sz="2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Write </a:t>
            </a:r>
            <a:r>
              <a:rPr lang="de-AT" sz="2000" b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protocols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during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meetings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research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diary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reflection</a:t>
            </a:r>
            <a:r>
              <a:rPr lang="de-AT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</a:p>
          <a:p>
            <a:endParaRPr lang="de-AT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1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13038" y="404664"/>
            <a:ext cx="6430962" cy="811212"/>
          </a:xfrm>
        </p:spPr>
        <p:txBody>
          <a:bodyPr>
            <a:normAutofit fontScale="90000"/>
          </a:bodyPr>
          <a:lstStyle/>
          <a:p>
            <a:r>
              <a:rPr lang="de-AT" dirty="0" smtClean="0"/>
              <a:t>Project </a:t>
            </a:r>
            <a:r>
              <a:rPr lang="de-AT" dirty="0" err="1" smtClean="0"/>
              <a:t>Concept</a:t>
            </a:r>
            <a:r>
              <a:rPr lang="de-AT" dirty="0" smtClean="0"/>
              <a:t> (</a:t>
            </a:r>
            <a:r>
              <a:rPr lang="de-AT" dirty="0" err="1" smtClean="0"/>
              <a:t>group</a:t>
            </a:r>
            <a:r>
              <a:rPr lang="de-AT" dirty="0" smtClean="0"/>
              <a:t> </a:t>
            </a:r>
            <a:r>
              <a:rPr lang="de-AT" dirty="0" err="1" smtClean="0"/>
              <a:t>task</a:t>
            </a:r>
            <a:r>
              <a:rPr lang="de-AT" dirty="0" smtClean="0"/>
              <a:t>)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2022" y="1858180"/>
            <a:ext cx="4181989" cy="4387988"/>
          </a:xfrm>
        </p:spPr>
        <p:txBody>
          <a:bodyPr>
            <a:normAutofit/>
          </a:bodyPr>
          <a:lstStyle/>
          <a:p>
            <a:pPr marL="0" lvl="0" indent="0" hangingPunct="0">
              <a:buNone/>
            </a:pPr>
            <a:endParaRPr lang="de-AT" sz="1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0" indent="0" hangingPunct="0">
              <a:buNone/>
            </a:pPr>
            <a:r>
              <a:rPr lang="de-AT" sz="18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Structure</a:t>
            </a:r>
            <a:r>
              <a:rPr lang="de-AT" sz="1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18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</a:t>
            </a:r>
            <a:r>
              <a:rPr lang="de-AT" sz="1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1800" b="1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concept</a:t>
            </a:r>
            <a:r>
              <a:rPr lang="de-AT" sz="1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hangingPunct="0"/>
            <a:r>
              <a:rPr lang="de-AT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Presentation</a:t>
            </a:r>
            <a:r>
              <a:rPr lang="de-AT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de-AT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problem</a:t>
            </a:r>
            <a:r>
              <a:rPr lang="de-AT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lvl="0" hangingPunct="0"/>
            <a:r>
              <a:rPr lang="de-AT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 </a:t>
            </a:r>
            <a:r>
              <a:rPr lang="de-AT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aim</a:t>
            </a:r>
            <a:r>
              <a:rPr lang="de-AT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de-AT" sz="18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hangingPunct="0"/>
            <a:r>
              <a:rPr lang="de-AT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Measures</a:t>
            </a:r>
            <a:r>
              <a:rPr lang="de-AT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de-AT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methods</a:t>
            </a:r>
            <a:r>
              <a:rPr lang="de-AT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de-AT" sz="18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hangingPunct="0"/>
            <a:r>
              <a:rPr lang="de-AT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Stakeholder </a:t>
            </a:r>
            <a:r>
              <a:rPr lang="de-AT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analysis</a:t>
            </a:r>
            <a:endParaRPr lang="de-AT" sz="18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hangingPunct="0"/>
            <a:r>
              <a:rPr lang="de-AT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Team </a:t>
            </a:r>
            <a:r>
              <a:rPr lang="de-AT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organisation</a:t>
            </a:r>
            <a:r>
              <a:rPr lang="de-AT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de-AT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time </a:t>
            </a:r>
            <a:r>
              <a:rPr lang="de-AT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management</a:t>
            </a:r>
            <a:endParaRPr lang="de-AT" sz="18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hangingPunct="0"/>
            <a:endParaRPr lang="de-AT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de-AT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292080" y="1960039"/>
            <a:ext cx="28803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de-AT" b="1" i="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</a:t>
            </a:r>
            <a:r>
              <a:rPr lang="de-AT" b="1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b="1" i="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de-AT" b="1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b="1" i="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conduct</a:t>
            </a:r>
            <a:r>
              <a:rPr lang="de-AT" b="1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b="1" i="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de-AT" b="1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b="1" i="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</a:t>
            </a:r>
            <a:r>
              <a:rPr lang="de-AT" b="1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b="1" i="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concept</a:t>
            </a:r>
            <a:r>
              <a:rPr lang="de-AT" b="1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</a:t>
            </a:r>
          </a:p>
          <a:p>
            <a:endParaRPr lang="de-AT" b="1" i="1" u="sng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AT" u="sng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Via </a:t>
            </a:r>
            <a:r>
              <a:rPr lang="de-AT" u="sng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ongoing</a:t>
            </a:r>
            <a:r>
              <a:rPr lang="de-AT" u="sng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u="sng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group</a:t>
            </a:r>
            <a:r>
              <a:rPr lang="de-AT" u="sng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u="sng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</a:t>
            </a:r>
            <a:r>
              <a:rPr lang="de-AT" u="sng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u="sng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</a:t>
            </a:r>
            <a:r>
              <a:rPr lang="de-AT" u="sng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u="sng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during</a:t>
            </a:r>
            <a:r>
              <a:rPr lang="de-AT" u="sng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u="sng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semester</a:t>
            </a:r>
            <a:endParaRPr lang="de-AT" u="sng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Self-organized</a:t>
            </a:r>
            <a:r>
              <a:rPr lang="de-AT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group</a:t>
            </a:r>
            <a:r>
              <a:rPr lang="de-AT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meetings</a:t>
            </a:r>
            <a:endParaRPr lang="de-AT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Self-organized</a:t>
            </a:r>
            <a:r>
              <a:rPr lang="de-AT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meetings</a:t>
            </a:r>
            <a:r>
              <a:rPr lang="de-AT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de-AT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service</a:t>
            </a:r>
            <a:r>
              <a:rPr lang="de-AT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learning</a:t>
            </a:r>
            <a:r>
              <a:rPr lang="de-AT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partners</a:t>
            </a:r>
            <a:r>
              <a:rPr lang="de-AT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feedback</a:t>
            </a:r>
            <a:r>
              <a:rPr lang="de-AT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meetings</a:t>
            </a:r>
            <a:r>
              <a:rPr lang="de-AT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de-AT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coach</a:t>
            </a:r>
            <a:endParaRPr lang="de-AT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00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776" y="116632"/>
            <a:ext cx="6430962" cy="811212"/>
          </a:xfrm>
        </p:spPr>
        <p:txBody>
          <a:bodyPr/>
          <a:lstStyle/>
          <a:p>
            <a:r>
              <a:rPr lang="de-AT" dirty="0" smtClean="0"/>
              <a:t>Research </a:t>
            </a:r>
            <a:r>
              <a:rPr lang="de-AT" dirty="0" err="1" smtClean="0"/>
              <a:t>Diary</a:t>
            </a:r>
            <a:r>
              <a:rPr lang="de-AT" dirty="0"/>
              <a:t> (individual </a:t>
            </a:r>
            <a:r>
              <a:rPr lang="de-AT" dirty="0" err="1"/>
              <a:t>task</a:t>
            </a:r>
            <a:r>
              <a:rPr lang="de-AT" dirty="0"/>
              <a:t>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 the beginning on keep an </a:t>
            </a:r>
            <a:r>
              <a:rPr lang="en-US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individual</a:t>
            </a:r>
            <a:r>
              <a:rPr lang="en-US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updated service-learning research diary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Write </a:t>
            </a:r>
            <a:r>
              <a:rPr lang="en-US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memos</a:t>
            </a:r>
            <a:r>
              <a:rPr lang="en-US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when you meet your group and/or partners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Write down your </a:t>
            </a:r>
            <a:r>
              <a:rPr lang="en-US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thoughts/hypotheses</a:t>
            </a:r>
            <a:r>
              <a:rPr lang="en-US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during literature research/practical research e.g. at site (</a:t>
            </a:r>
            <a:r>
              <a:rPr lang="en-US" sz="2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oberservations</a:t>
            </a:r>
            <a:r>
              <a:rPr lang="en-US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talks etc.)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 </a:t>
            </a:r>
            <a:r>
              <a:rPr lang="en-US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key questions </a:t>
            </a:r>
            <a:r>
              <a:rPr lang="en-US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template for diary</a:t>
            </a:r>
          </a:p>
        </p:txBody>
      </p:sp>
    </p:spTree>
    <p:extLst>
      <p:ext uri="{BB962C8B-B14F-4D97-AF65-F5344CB8AC3E}">
        <p14:creationId xmlns:p14="http://schemas.microsoft.com/office/powerpoint/2010/main" val="321056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. WSTW-Folienmaster">
  <a:themeElements>
    <a:clrScheme name="WSTW Farben">
      <a:dk1>
        <a:srgbClr val="0000A0"/>
      </a:dk1>
      <a:lt1>
        <a:srgbClr val="FFFFFF"/>
      </a:lt1>
      <a:dk2>
        <a:srgbClr val="0000A0"/>
      </a:dk2>
      <a:lt2>
        <a:srgbClr val="FFFFFF"/>
      </a:lt2>
      <a:accent1>
        <a:srgbClr val="000046"/>
      </a:accent1>
      <a:accent2>
        <a:srgbClr val="0000A0"/>
      </a:accent2>
      <a:accent3>
        <a:srgbClr val="91C8EB"/>
      </a:accent3>
      <a:accent4>
        <a:srgbClr val="3F3E3E"/>
      </a:accent4>
      <a:accent5>
        <a:srgbClr val="6F6F6E"/>
      </a:accent5>
      <a:accent6>
        <a:srgbClr val="9C9B9B"/>
      </a:accent6>
      <a:hlink>
        <a:srgbClr val="3F3F3F"/>
      </a:hlink>
      <a:folHlink>
        <a:srgbClr val="B1B1B0"/>
      </a:folHlink>
    </a:clrScheme>
    <a:fontScheme name="WSTW-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1C8EB"/>
        </a:solidFill>
        <a:ln>
          <a:noFill/>
        </a:ln>
        <a:effectLst/>
      </a:spPr>
      <a:bodyPr/>
      <a:lstStyle>
        <a:defPPr>
          <a:defRPr b="1"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/>
      <a:bodyPr lIns="0" tIns="0" rIns="0" bIns="0"/>
      <a:lstStyle>
        <a:defPPr eaLnBrk="0" fontAlgn="auto" hangingPunct="0">
          <a:lnSpc>
            <a:spcPts val="2875"/>
          </a:lnSpc>
          <a:spcBef>
            <a:spcPts val="0"/>
          </a:spcBef>
          <a:spcAft>
            <a:spcPts val="0"/>
          </a:spcAft>
          <a:defRPr sz="2400" b="1" dirty="0">
            <a:solidFill>
              <a:srgbClr val="0000A0"/>
            </a:solidFill>
            <a:latin typeface="Arial" pitchFamily="34" charset="0"/>
            <a:ea typeface="+mj-ea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Engelsk Grundmall">
  <a:themeElements>
    <a:clrScheme name="GU">
      <a:dk1>
        <a:sysClr val="windowText" lastClr="000000"/>
      </a:dk1>
      <a:lt1>
        <a:sysClr val="window" lastClr="FFFFFF"/>
      </a:lt1>
      <a:dk2>
        <a:srgbClr val="004B89"/>
      </a:dk2>
      <a:lt2>
        <a:srgbClr val="EEECE1"/>
      </a:lt2>
      <a:accent1>
        <a:srgbClr val="004B89"/>
      </a:accent1>
      <a:accent2>
        <a:srgbClr val="7A99AC"/>
      </a:accent2>
      <a:accent3>
        <a:srgbClr val="9B2743"/>
      </a:accent3>
      <a:accent4>
        <a:srgbClr val="FE5000"/>
      </a:accent4>
      <a:accent5>
        <a:srgbClr val="53682B"/>
      </a:accent5>
      <a:accent6>
        <a:srgbClr val="79CAB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ngelsk Grundmall.potx" id="{B00FC15D-6D27-4F43-862E-F9E920D1846F}" vid="{47D96FA8-70D6-4C31-9C8F-C52021C4E433}"/>
    </a:ext>
  </a:extLst>
</a:theme>
</file>

<file path=ppt/theme/theme3.xml><?xml version="1.0" encoding="utf-8"?>
<a:theme xmlns:a="http://schemas.openxmlformats.org/drawingml/2006/main" name="1_Engelsk Grundmall">
  <a:themeElements>
    <a:clrScheme name="GU">
      <a:dk1>
        <a:sysClr val="windowText" lastClr="000000"/>
      </a:dk1>
      <a:lt1>
        <a:sysClr val="window" lastClr="FFFFFF"/>
      </a:lt1>
      <a:dk2>
        <a:srgbClr val="004B89"/>
      </a:dk2>
      <a:lt2>
        <a:srgbClr val="EEECE1"/>
      </a:lt2>
      <a:accent1>
        <a:srgbClr val="004B89"/>
      </a:accent1>
      <a:accent2>
        <a:srgbClr val="7A99AC"/>
      </a:accent2>
      <a:accent3>
        <a:srgbClr val="9B2743"/>
      </a:accent3>
      <a:accent4>
        <a:srgbClr val="FE5000"/>
      </a:accent4>
      <a:accent5>
        <a:srgbClr val="53682B"/>
      </a:accent5>
      <a:accent6>
        <a:srgbClr val="79CAB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ngelsk Grundmall.potx" id="{B00FC15D-6D27-4F43-862E-F9E920D1846F}" vid="{47D96FA8-70D6-4C31-9C8F-C52021C4E433}"/>
    </a:ext>
  </a:extLst>
</a:theme>
</file>

<file path=ppt/theme/theme4.xml><?xml version="1.0" encoding="utf-8"?>
<a:theme xmlns:a="http://schemas.openxmlformats.org/drawingml/2006/main" name="gWN_Powerpointvorlage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DejaVu Sans ExtraLight"/>
        <a:ea typeface=""/>
        <a:cs typeface=""/>
      </a:majorFont>
      <a:minorFont>
        <a:latin typeface="DejaVu Sans Extra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WU V2</Template>
  <TotalTime>0</TotalTime>
  <Words>603</Words>
  <Application>Microsoft Office PowerPoint</Application>
  <PresentationFormat>On-screen Show (4:3)</PresentationFormat>
  <Paragraphs>98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9" baseType="lpstr">
      <vt:lpstr>Microsoft YaHei</vt:lpstr>
      <vt:lpstr>Arial</vt:lpstr>
      <vt:lpstr>Arial Bold</vt:lpstr>
      <vt:lpstr>Arial Narrow</vt:lpstr>
      <vt:lpstr>Calibri</vt:lpstr>
      <vt:lpstr>DejaVu Sans ExtraLight</vt:lpstr>
      <vt:lpstr>Helvetica</vt:lpstr>
      <vt:lpstr>ＭＳ Ｐゴシック</vt:lpstr>
      <vt:lpstr>Tahoma</vt:lpstr>
      <vt:lpstr>Times New Roman</vt:lpstr>
      <vt:lpstr>Verdana</vt:lpstr>
      <vt:lpstr>Wingdings</vt:lpstr>
      <vt:lpstr>1. WSTW-Folienmaster</vt:lpstr>
      <vt:lpstr>Engelsk Grundmall</vt:lpstr>
      <vt:lpstr>1_Engelsk Grundmall</vt:lpstr>
      <vt:lpstr>gWN_Powerpointvorlage</vt:lpstr>
      <vt:lpstr>  Introduction Service Learning –  Definition and Orientation       </vt:lpstr>
      <vt:lpstr>Service Learning - Definition</vt:lpstr>
      <vt:lpstr>Service Learning - Definition</vt:lpstr>
      <vt:lpstr> Service Learning - Introduction</vt:lpstr>
      <vt:lpstr>Service-Learning  Outcomes for Learners</vt:lpstr>
      <vt:lpstr> Service Learning – Orientation </vt:lpstr>
      <vt:lpstr>  Cooperation with Service Learning Partners, Project und group organization      </vt:lpstr>
      <vt:lpstr>Cooperation Partners</vt:lpstr>
      <vt:lpstr>Tasks for semester I</vt:lpstr>
      <vt:lpstr>Group Work</vt:lpstr>
      <vt:lpstr> Group Work and Coordination</vt:lpstr>
      <vt:lpstr>Project Concept (group task)</vt:lpstr>
      <vt:lpstr>Research Diary (individual task)</vt:lpstr>
    </vt:vector>
  </TitlesOfParts>
  <Company>WU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9th Global RCE Conference 4-7 November 2014 Okayama, Japan</dc:title>
  <dc:creator>Petra</dc:creator>
  <cp:lastModifiedBy>joshua</cp:lastModifiedBy>
  <cp:revision>407</cp:revision>
  <cp:lastPrinted>2014-12-03T16:17:30Z</cp:lastPrinted>
  <dcterms:created xsi:type="dcterms:W3CDTF">2014-11-24T15:50:06Z</dcterms:created>
  <dcterms:modified xsi:type="dcterms:W3CDTF">2018-05-30T21:52:02Z</dcterms:modified>
</cp:coreProperties>
</file>